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49" r:id="rId1"/>
  </p:sldMasterIdLst>
  <p:notesMasterIdLst>
    <p:notesMasterId r:id="rId6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3" r:id="rId10"/>
    <p:sldId id="1389" r:id="rId11"/>
    <p:sldId id="1371" r:id="rId12"/>
    <p:sldId id="1372" r:id="rId13"/>
    <p:sldId id="1292" r:id="rId14"/>
    <p:sldId id="1130" r:id="rId15"/>
    <p:sldId id="274" r:id="rId16"/>
    <p:sldId id="1132" r:id="rId17"/>
    <p:sldId id="1133" r:id="rId18"/>
    <p:sldId id="1134" r:id="rId19"/>
    <p:sldId id="282" r:id="rId20"/>
    <p:sldId id="1136" r:id="rId21"/>
    <p:sldId id="291" r:id="rId22"/>
    <p:sldId id="292" r:id="rId23"/>
    <p:sldId id="293" r:id="rId24"/>
    <p:sldId id="294" r:id="rId25"/>
    <p:sldId id="295" r:id="rId26"/>
    <p:sldId id="296" r:id="rId27"/>
    <p:sldId id="1143" r:id="rId28"/>
    <p:sldId id="299" r:id="rId29"/>
    <p:sldId id="300" r:id="rId30"/>
    <p:sldId id="1256" r:id="rId31"/>
    <p:sldId id="1293" r:id="rId32"/>
    <p:sldId id="1375" r:id="rId33"/>
    <p:sldId id="1374" r:id="rId34"/>
    <p:sldId id="1382" r:id="rId35"/>
    <p:sldId id="1383" r:id="rId36"/>
    <p:sldId id="1384" r:id="rId37"/>
    <p:sldId id="1385" r:id="rId38"/>
    <p:sldId id="1386" r:id="rId39"/>
    <p:sldId id="1363" r:id="rId40"/>
    <p:sldId id="1376" r:id="rId41"/>
    <p:sldId id="1257" r:id="rId42"/>
    <p:sldId id="1165" r:id="rId43"/>
    <p:sldId id="1342" r:id="rId44"/>
    <p:sldId id="1278" r:id="rId45"/>
    <p:sldId id="1295" r:id="rId46"/>
    <p:sldId id="1387" r:id="rId47"/>
    <p:sldId id="1388" r:id="rId48"/>
    <p:sldId id="1390" r:id="rId49"/>
    <p:sldId id="320" r:id="rId50"/>
    <p:sldId id="1391" r:id="rId51"/>
    <p:sldId id="1392" r:id="rId52"/>
    <p:sldId id="1378" r:id="rId53"/>
    <p:sldId id="355" r:id="rId54"/>
    <p:sldId id="1367" r:id="rId55"/>
    <p:sldId id="1368" r:id="rId56"/>
    <p:sldId id="1325" r:id="rId57"/>
    <p:sldId id="1316" r:id="rId58"/>
    <p:sldId id="1369" r:id="rId59"/>
    <p:sldId id="1377" r:id="rId60"/>
    <p:sldId id="1393" r:id="rId6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85"/>
    <p:restoredTop sz="77978"/>
  </p:normalViewPr>
  <p:slideViewPr>
    <p:cSldViewPr snapToGrid="0" snapToObjects="1">
      <p:cViewPr varScale="1">
        <p:scale>
          <a:sx n="121" d="100"/>
          <a:sy n="121" d="100"/>
        </p:scale>
        <p:origin x="81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10" Type="http://schemas.openxmlformats.org/officeDocument/2006/relationships/image" Target="../media/image29.svg"/><Relationship Id="rId4" Type="http://schemas.openxmlformats.org/officeDocument/2006/relationships/image" Target="../media/image23.svg"/><Relationship Id="rId9" Type="http://schemas.openxmlformats.org/officeDocument/2006/relationships/image" Target="../media/image28.pn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svg"/><Relationship Id="rId1" Type="http://schemas.openxmlformats.org/officeDocument/2006/relationships/image" Target="../media/image31.png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34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10" Type="http://schemas.openxmlformats.org/officeDocument/2006/relationships/image" Target="../media/image29.svg"/><Relationship Id="rId4" Type="http://schemas.openxmlformats.org/officeDocument/2006/relationships/image" Target="../media/image23.svg"/><Relationship Id="rId9" Type="http://schemas.openxmlformats.org/officeDocument/2006/relationships/image" Target="../media/image28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svg"/><Relationship Id="rId1" Type="http://schemas.openxmlformats.org/officeDocument/2006/relationships/image" Target="../media/image31.png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3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3D3A775-72C4-42FB-A2CB-C4A748D6DBC4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389385B-4DBC-41B0-A7B6-496730543EB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 collection of R functions, complied code and data</a:t>
          </a:r>
        </a:p>
      </dgm:t>
    </dgm:pt>
    <dgm:pt modelId="{C3D4922D-8DB2-4E81-B61B-C70A6635D465}" type="parTrans" cxnId="{3F838DF0-3E64-48AB-BD56-31A2F93BD38D}">
      <dgm:prSet/>
      <dgm:spPr/>
      <dgm:t>
        <a:bodyPr/>
        <a:lstStyle/>
        <a:p>
          <a:endParaRPr lang="en-US"/>
        </a:p>
      </dgm:t>
    </dgm:pt>
    <dgm:pt modelId="{4F94D17A-31E7-4330-83C8-4B4073EACCC4}" type="sibTrans" cxnId="{3F838DF0-3E64-48AB-BD56-31A2F93BD38D}">
      <dgm:prSet/>
      <dgm:spPr/>
      <dgm:t>
        <a:bodyPr/>
        <a:lstStyle/>
        <a:p>
          <a:endParaRPr lang="en-US"/>
        </a:p>
      </dgm:t>
    </dgm:pt>
    <dgm:pt modelId="{4D17BF17-D91F-4C26-BDA1-751AD26BE8B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Saved in a directory called “library”</a:t>
          </a:r>
        </a:p>
      </dgm:t>
    </dgm:pt>
    <dgm:pt modelId="{1C5B95C5-27C8-4B71-BB7A-D707CB3A7FCD}" type="parTrans" cxnId="{CBBBFEE6-14D8-4E8B-A246-9629001FDE42}">
      <dgm:prSet/>
      <dgm:spPr/>
      <dgm:t>
        <a:bodyPr/>
        <a:lstStyle/>
        <a:p>
          <a:endParaRPr lang="en-US"/>
        </a:p>
      </dgm:t>
    </dgm:pt>
    <dgm:pt modelId="{28D6B711-1BA3-49DD-A60B-0BCD024873AB}" type="sibTrans" cxnId="{CBBBFEE6-14D8-4E8B-A246-9629001FDE42}">
      <dgm:prSet/>
      <dgm:spPr/>
      <dgm:t>
        <a:bodyPr/>
        <a:lstStyle/>
        <a:p>
          <a:endParaRPr lang="en-US"/>
        </a:p>
      </dgm:t>
    </dgm:pt>
    <dgm:pt modelId="{33CB1377-F60E-4A8D-805A-7A9EAC568A4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Can be turned on and off</a:t>
          </a:r>
        </a:p>
      </dgm:t>
    </dgm:pt>
    <dgm:pt modelId="{08714143-5EA1-4810-8C4C-D681F91AD2ED}" type="parTrans" cxnId="{2A59E292-F26C-49AA-AE30-33884392849C}">
      <dgm:prSet/>
      <dgm:spPr/>
      <dgm:t>
        <a:bodyPr/>
        <a:lstStyle/>
        <a:p>
          <a:endParaRPr lang="en-US"/>
        </a:p>
      </dgm:t>
    </dgm:pt>
    <dgm:pt modelId="{39650257-591E-41CE-934B-5D4286AE7707}" type="sibTrans" cxnId="{2A59E292-F26C-49AA-AE30-33884392849C}">
      <dgm:prSet/>
      <dgm:spPr/>
      <dgm:t>
        <a:bodyPr/>
        <a:lstStyle/>
        <a:p>
          <a:endParaRPr lang="en-US"/>
        </a:p>
      </dgm:t>
    </dgm:pt>
    <dgm:pt modelId="{2ABC8B0E-44A2-6349-89ED-1C979078685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Made by different people commands may clash</a:t>
          </a:r>
        </a:p>
      </dgm:t>
    </dgm:pt>
    <dgm:pt modelId="{9224F184-40CF-3448-A270-F2484A61BDE4}" type="parTrans" cxnId="{DC758CFB-1003-0C4E-8120-A14630139FAF}">
      <dgm:prSet/>
      <dgm:spPr/>
    </dgm:pt>
    <dgm:pt modelId="{4532D408-5B9E-4D42-95DD-4E9C6A715F3F}" type="sibTrans" cxnId="{DC758CFB-1003-0C4E-8120-A14630139FAF}">
      <dgm:prSet/>
      <dgm:spPr/>
    </dgm:pt>
    <dgm:pt modelId="{09BB0035-2D88-7642-B76B-17C6FEA504D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Would also be very slow to load everything every time</a:t>
          </a:r>
        </a:p>
      </dgm:t>
    </dgm:pt>
    <dgm:pt modelId="{62241B2A-5BD9-7F4C-8D5D-BE0E70055C2C}" type="parTrans" cxnId="{36281EA8-51C8-9841-8F38-845DF0096CB2}">
      <dgm:prSet/>
      <dgm:spPr/>
    </dgm:pt>
    <dgm:pt modelId="{21F87A12-FB0D-B744-8F46-89DD52680C1D}" type="sibTrans" cxnId="{36281EA8-51C8-9841-8F38-845DF0096CB2}">
      <dgm:prSet/>
      <dgm:spPr/>
    </dgm:pt>
    <dgm:pt modelId="{18F674D7-A865-452F-ADDF-63D812AA0F66}" type="pres">
      <dgm:prSet presAssocID="{63D3A775-72C4-42FB-A2CB-C4A748D6DBC4}" presName="root" presStyleCnt="0">
        <dgm:presLayoutVars>
          <dgm:dir/>
          <dgm:resizeHandles val="exact"/>
        </dgm:presLayoutVars>
      </dgm:prSet>
      <dgm:spPr/>
    </dgm:pt>
    <dgm:pt modelId="{60E0F682-512B-47D1-ABDE-E3DB1276FB7B}" type="pres">
      <dgm:prSet presAssocID="{0389385B-4DBC-41B0-A7B6-496730543EB1}" presName="compNode" presStyleCnt="0"/>
      <dgm:spPr/>
    </dgm:pt>
    <dgm:pt modelId="{102C29F7-B543-4BE7-8C26-C1D9BE173873}" type="pres">
      <dgm:prSet presAssocID="{0389385B-4DBC-41B0-A7B6-496730543EB1}" presName="bgRect" presStyleLbl="bgShp" presStyleIdx="0" presStyleCnt="5"/>
      <dgm:spPr/>
    </dgm:pt>
    <dgm:pt modelId="{06C76DFF-D630-406E-9CA5-4B6E8D8112CB}" type="pres">
      <dgm:prSet presAssocID="{0389385B-4DBC-41B0-A7B6-496730543EB1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acking Box Open"/>
        </a:ext>
      </dgm:extLst>
    </dgm:pt>
    <dgm:pt modelId="{51BE69FF-4D0B-442C-ABC1-A9A59F46D56C}" type="pres">
      <dgm:prSet presAssocID="{0389385B-4DBC-41B0-A7B6-496730543EB1}" presName="spaceRect" presStyleCnt="0"/>
      <dgm:spPr/>
    </dgm:pt>
    <dgm:pt modelId="{87F9EEAD-FC4F-450F-A459-DC27517EFB93}" type="pres">
      <dgm:prSet presAssocID="{0389385B-4DBC-41B0-A7B6-496730543EB1}" presName="parTx" presStyleLbl="revTx" presStyleIdx="0" presStyleCnt="5">
        <dgm:presLayoutVars>
          <dgm:chMax val="0"/>
          <dgm:chPref val="0"/>
        </dgm:presLayoutVars>
      </dgm:prSet>
      <dgm:spPr/>
    </dgm:pt>
    <dgm:pt modelId="{59706F9A-EBEA-4160-AB25-EFF4D3EDF994}" type="pres">
      <dgm:prSet presAssocID="{4F94D17A-31E7-4330-83C8-4B4073EACCC4}" presName="sibTrans" presStyleCnt="0"/>
      <dgm:spPr/>
    </dgm:pt>
    <dgm:pt modelId="{104C1C1D-E09A-4EF2-BF3A-25E44E1EB33B}" type="pres">
      <dgm:prSet presAssocID="{4D17BF17-D91F-4C26-BDA1-751AD26BE8BB}" presName="compNode" presStyleCnt="0"/>
      <dgm:spPr/>
    </dgm:pt>
    <dgm:pt modelId="{C41F4FE2-A512-4752-BC3D-953BC9FB4BC3}" type="pres">
      <dgm:prSet presAssocID="{4D17BF17-D91F-4C26-BDA1-751AD26BE8BB}" presName="bgRect" presStyleLbl="bgShp" presStyleIdx="1" presStyleCnt="5"/>
      <dgm:spPr/>
    </dgm:pt>
    <dgm:pt modelId="{75DB183F-CFFE-4513-9DC4-571EDD8D0516}" type="pres">
      <dgm:prSet presAssocID="{4D17BF17-D91F-4C26-BDA1-751AD26BE8BB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ooks on Shelf"/>
        </a:ext>
      </dgm:extLst>
    </dgm:pt>
    <dgm:pt modelId="{D3E1E683-1EE0-45D6-9E56-87E4FEFBA568}" type="pres">
      <dgm:prSet presAssocID="{4D17BF17-D91F-4C26-BDA1-751AD26BE8BB}" presName="spaceRect" presStyleCnt="0"/>
      <dgm:spPr/>
    </dgm:pt>
    <dgm:pt modelId="{3A7E100A-50B9-4ECE-8422-E9092261DBD8}" type="pres">
      <dgm:prSet presAssocID="{4D17BF17-D91F-4C26-BDA1-751AD26BE8BB}" presName="parTx" presStyleLbl="revTx" presStyleIdx="1" presStyleCnt="5">
        <dgm:presLayoutVars>
          <dgm:chMax val="0"/>
          <dgm:chPref val="0"/>
        </dgm:presLayoutVars>
      </dgm:prSet>
      <dgm:spPr/>
    </dgm:pt>
    <dgm:pt modelId="{DDD8A254-97EA-48EC-9A7F-F508EE1D3AF1}" type="pres">
      <dgm:prSet presAssocID="{28D6B711-1BA3-49DD-A60B-0BCD024873AB}" presName="sibTrans" presStyleCnt="0"/>
      <dgm:spPr/>
    </dgm:pt>
    <dgm:pt modelId="{B29C93CC-5DAB-49CE-91A5-E314C68B8A0F}" type="pres">
      <dgm:prSet presAssocID="{33CB1377-F60E-4A8D-805A-7A9EAC568A4D}" presName="compNode" presStyleCnt="0"/>
      <dgm:spPr/>
    </dgm:pt>
    <dgm:pt modelId="{FEF0A4F4-411C-44EA-88CD-FD50394C5CE6}" type="pres">
      <dgm:prSet presAssocID="{33CB1377-F60E-4A8D-805A-7A9EAC568A4D}" presName="bgRect" presStyleLbl="bgShp" presStyleIdx="2" presStyleCnt="5"/>
      <dgm:spPr/>
    </dgm:pt>
    <dgm:pt modelId="{2C219D42-83BB-4193-A107-BC12A0A771E6}" type="pres">
      <dgm:prSet presAssocID="{33CB1377-F60E-4A8D-805A-7A9EAC568A4D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oggle"/>
        </a:ext>
      </dgm:extLst>
    </dgm:pt>
    <dgm:pt modelId="{EDDF9688-42FA-4E8C-9F61-FE0AF675DCD7}" type="pres">
      <dgm:prSet presAssocID="{33CB1377-F60E-4A8D-805A-7A9EAC568A4D}" presName="spaceRect" presStyleCnt="0"/>
      <dgm:spPr/>
    </dgm:pt>
    <dgm:pt modelId="{296BD59E-DF12-4E6B-B10C-1F3014B88234}" type="pres">
      <dgm:prSet presAssocID="{33CB1377-F60E-4A8D-805A-7A9EAC568A4D}" presName="parTx" presStyleLbl="revTx" presStyleIdx="2" presStyleCnt="5">
        <dgm:presLayoutVars>
          <dgm:chMax val="0"/>
          <dgm:chPref val="0"/>
        </dgm:presLayoutVars>
      </dgm:prSet>
      <dgm:spPr/>
    </dgm:pt>
    <dgm:pt modelId="{641402D0-6D9B-FF46-A51A-38F8997C9107}" type="pres">
      <dgm:prSet presAssocID="{39650257-591E-41CE-934B-5D4286AE7707}" presName="sibTrans" presStyleCnt="0"/>
      <dgm:spPr/>
    </dgm:pt>
    <dgm:pt modelId="{2DD62FE0-CF0E-8541-A969-C2A1B0D1E85C}" type="pres">
      <dgm:prSet presAssocID="{2ABC8B0E-44A2-6349-89ED-1C9790786856}" presName="compNode" presStyleCnt="0"/>
      <dgm:spPr/>
    </dgm:pt>
    <dgm:pt modelId="{948DA0EF-51CB-5248-934F-8B3CF981D497}" type="pres">
      <dgm:prSet presAssocID="{2ABC8B0E-44A2-6349-89ED-1C9790786856}" presName="bgRect" presStyleLbl="bgShp" presStyleIdx="3" presStyleCnt="5"/>
      <dgm:spPr/>
    </dgm:pt>
    <dgm:pt modelId="{037B8322-038B-AB42-9F75-7E91B3FFA17B}" type="pres">
      <dgm:prSet presAssocID="{2ABC8B0E-44A2-6349-89ED-1C9790786856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Questions"/>
        </a:ext>
      </dgm:extLst>
    </dgm:pt>
    <dgm:pt modelId="{A3B78323-4443-8F4A-A187-22D263CD0829}" type="pres">
      <dgm:prSet presAssocID="{2ABC8B0E-44A2-6349-89ED-1C9790786856}" presName="spaceRect" presStyleCnt="0"/>
      <dgm:spPr/>
    </dgm:pt>
    <dgm:pt modelId="{233D1E38-C88E-DB45-93C1-E03A9CE74ABA}" type="pres">
      <dgm:prSet presAssocID="{2ABC8B0E-44A2-6349-89ED-1C9790786856}" presName="parTx" presStyleLbl="revTx" presStyleIdx="3" presStyleCnt="5">
        <dgm:presLayoutVars>
          <dgm:chMax val="0"/>
          <dgm:chPref val="0"/>
        </dgm:presLayoutVars>
      </dgm:prSet>
      <dgm:spPr/>
    </dgm:pt>
    <dgm:pt modelId="{C9CF9712-837E-0545-B6C1-76E86600991F}" type="pres">
      <dgm:prSet presAssocID="{4532D408-5B9E-4D42-95DD-4E9C6A715F3F}" presName="sibTrans" presStyleCnt="0"/>
      <dgm:spPr/>
    </dgm:pt>
    <dgm:pt modelId="{D521276D-6571-6E44-B251-A9FFBB4D4BF1}" type="pres">
      <dgm:prSet presAssocID="{09BB0035-2D88-7642-B76B-17C6FEA504D6}" presName="compNode" presStyleCnt="0"/>
      <dgm:spPr/>
    </dgm:pt>
    <dgm:pt modelId="{5745DC2B-B6A1-4E4B-951C-B4F678F8431E}" type="pres">
      <dgm:prSet presAssocID="{09BB0035-2D88-7642-B76B-17C6FEA504D6}" presName="bgRect" presStyleLbl="bgShp" presStyleIdx="4" presStyleCnt="5"/>
      <dgm:spPr/>
    </dgm:pt>
    <dgm:pt modelId="{666A1D12-23EB-7E48-AC2E-70AD73CEEB2A}" type="pres">
      <dgm:prSet presAssocID="{09BB0035-2D88-7642-B76B-17C6FEA504D6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A5D96E7B-90EF-2E4D-86C7-76FBE538F06D}" type="pres">
      <dgm:prSet presAssocID="{09BB0035-2D88-7642-B76B-17C6FEA504D6}" presName="spaceRect" presStyleCnt="0"/>
      <dgm:spPr/>
    </dgm:pt>
    <dgm:pt modelId="{C27FE1BF-E627-F14C-9BE1-CC6068B6FB01}" type="pres">
      <dgm:prSet presAssocID="{09BB0035-2D88-7642-B76B-17C6FEA504D6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6A571120-6788-3743-8589-C2A0A38F680A}" type="presOf" srcId="{0389385B-4DBC-41B0-A7B6-496730543EB1}" destId="{87F9EEAD-FC4F-450F-A459-DC27517EFB93}" srcOrd="0" destOrd="0" presId="urn:microsoft.com/office/officeart/2018/2/layout/IconVerticalSolidList"/>
    <dgm:cxn modelId="{9D931E2B-BE1B-1F47-8278-3B1A9EFFFD98}" type="presOf" srcId="{4D17BF17-D91F-4C26-BDA1-751AD26BE8BB}" destId="{3A7E100A-50B9-4ECE-8422-E9092261DBD8}" srcOrd="0" destOrd="0" presId="urn:microsoft.com/office/officeart/2018/2/layout/IconVerticalSolidList"/>
    <dgm:cxn modelId="{73B0567F-0548-3F49-892F-509A3EA6B7A6}" type="presOf" srcId="{33CB1377-F60E-4A8D-805A-7A9EAC568A4D}" destId="{296BD59E-DF12-4E6B-B10C-1F3014B88234}" srcOrd="0" destOrd="0" presId="urn:microsoft.com/office/officeart/2018/2/layout/IconVerticalSolidList"/>
    <dgm:cxn modelId="{15F5DE80-378E-5545-A350-5BB0C91D6AE1}" type="presOf" srcId="{09BB0035-2D88-7642-B76B-17C6FEA504D6}" destId="{C27FE1BF-E627-F14C-9BE1-CC6068B6FB01}" srcOrd="0" destOrd="0" presId="urn:microsoft.com/office/officeart/2018/2/layout/IconVerticalSolidList"/>
    <dgm:cxn modelId="{5C29DF81-9F2C-F649-946B-2E0BFFAB941A}" type="presOf" srcId="{63D3A775-72C4-42FB-A2CB-C4A748D6DBC4}" destId="{18F674D7-A865-452F-ADDF-63D812AA0F66}" srcOrd="0" destOrd="0" presId="urn:microsoft.com/office/officeart/2018/2/layout/IconVerticalSolidList"/>
    <dgm:cxn modelId="{2A59E292-F26C-49AA-AE30-33884392849C}" srcId="{63D3A775-72C4-42FB-A2CB-C4A748D6DBC4}" destId="{33CB1377-F60E-4A8D-805A-7A9EAC568A4D}" srcOrd="2" destOrd="0" parTransId="{08714143-5EA1-4810-8C4C-D681F91AD2ED}" sibTransId="{39650257-591E-41CE-934B-5D4286AE7707}"/>
    <dgm:cxn modelId="{D8C908A8-4A02-B440-BAD1-87E07E9E6F45}" type="presOf" srcId="{2ABC8B0E-44A2-6349-89ED-1C9790786856}" destId="{233D1E38-C88E-DB45-93C1-E03A9CE74ABA}" srcOrd="0" destOrd="0" presId="urn:microsoft.com/office/officeart/2018/2/layout/IconVerticalSolidList"/>
    <dgm:cxn modelId="{36281EA8-51C8-9841-8F38-845DF0096CB2}" srcId="{63D3A775-72C4-42FB-A2CB-C4A748D6DBC4}" destId="{09BB0035-2D88-7642-B76B-17C6FEA504D6}" srcOrd="4" destOrd="0" parTransId="{62241B2A-5BD9-7F4C-8D5D-BE0E70055C2C}" sibTransId="{21F87A12-FB0D-B744-8F46-89DD52680C1D}"/>
    <dgm:cxn modelId="{CBBBFEE6-14D8-4E8B-A246-9629001FDE42}" srcId="{63D3A775-72C4-42FB-A2CB-C4A748D6DBC4}" destId="{4D17BF17-D91F-4C26-BDA1-751AD26BE8BB}" srcOrd="1" destOrd="0" parTransId="{1C5B95C5-27C8-4B71-BB7A-D707CB3A7FCD}" sibTransId="{28D6B711-1BA3-49DD-A60B-0BCD024873AB}"/>
    <dgm:cxn modelId="{3F838DF0-3E64-48AB-BD56-31A2F93BD38D}" srcId="{63D3A775-72C4-42FB-A2CB-C4A748D6DBC4}" destId="{0389385B-4DBC-41B0-A7B6-496730543EB1}" srcOrd="0" destOrd="0" parTransId="{C3D4922D-8DB2-4E81-B61B-C70A6635D465}" sibTransId="{4F94D17A-31E7-4330-83C8-4B4073EACCC4}"/>
    <dgm:cxn modelId="{DC758CFB-1003-0C4E-8120-A14630139FAF}" srcId="{63D3A775-72C4-42FB-A2CB-C4A748D6DBC4}" destId="{2ABC8B0E-44A2-6349-89ED-1C9790786856}" srcOrd="3" destOrd="0" parTransId="{9224F184-40CF-3448-A270-F2484A61BDE4}" sibTransId="{4532D408-5B9E-4D42-95DD-4E9C6A715F3F}"/>
    <dgm:cxn modelId="{EC1158DB-7C6B-F649-B5BC-376077130B9B}" type="presParOf" srcId="{18F674D7-A865-452F-ADDF-63D812AA0F66}" destId="{60E0F682-512B-47D1-ABDE-E3DB1276FB7B}" srcOrd="0" destOrd="0" presId="urn:microsoft.com/office/officeart/2018/2/layout/IconVerticalSolidList"/>
    <dgm:cxn modelId="{5FBADCA1-54C1-C64B-AB3C-EDA8B7094A8C}" type="presParOf" srcId="{60E0F682-512B-47D1-ABDE-E3DB1276FB7B}" destId="{102C29F7-B543-4BE7-8C26-C1D9BE173873}" srcOrd="0" destOrd="0" presId="urn:microsoft.com/office/officeart/2018/2/layout/IconVerticalSolidList"/>
    <dgm:cxn modelId="{088D11B2-07D3-244C-A97F-1E015FDBE9E9}" type="presParOf" srcId="{60E0F682-512B-47D1-ABDE-E3DB1276FB7B}" destId="{06C76DFF-D630-406E-9CA5-4B6E8D8112CB}" srcOrd="1" destOrd="0" presId="urn:microsoft.com/office/officeart/2018/2/layout/IconVerticalSolidList"/>
    <dgm:cxn modelId="{EF40BD13-4B24-2742-A02F-36E39C9D9A73}" type="presParOf" srcId="{60E0F682-512B-47D1-ABDE-E3DB1276FB7B}" destId="{51BE69FF-4D0B-442C-ABC1-A9A59F46D56C}" srcOrd="2" destOrd="0" presId="urn:microsoft.com/office/officeart/2018/2/layout/IconVerticalSolidList"/>
    <dgm:cxn modelId="{14DA3C85-713B-C648-8BEB-4A20FE7C0867}" type="presParOf" srcId="{60E0F682-512B-47D1-ABDE-E3DB1276FB7B}" destId="{87F9EEAD-FC4F-450F-A459-DC27517EFB93}" srcOrd="3" destOrd="0" presId="urn:microsoft.com/office/officeart/2018/2/layout/IconVerticalSolidList"/>
    <dgm:cxn modelId="{E8A4DEFC-5FC7-104D-895D-D1ACE0219839}" type="presParOf" srcId="{18F674D7-A865-452F-ADDF-63D812AA0F66}" destId="{59706F9A-EBEA-4160-AB25-EFF4D3EDF994}" srcOrd="1" destOrd="0" presId="urn:microsoft.com/office/officeart/2018/2/layout/IconVerticalSolidList"/>
    <dgm:cxn modelId="{2B20A4DF-D857-2B45-BD83-E478D534126B}" type="presParOf" srcId="{18F674D7-A865-452F-ADDF-63D812AA0F66}" destId="{104C1C1D-E09A-4EF2-BF3A-25E44E1EB33B}" srcOrd="2" destOrd="0" presId="urn:microsoft.com/office/officeart/2018/2/layout/IconVerticalSolidList"/>
    <dgm:cxn modelId="{C880CA0E-D958-D74E-9E7F-3A0AEE9ACA32}" type="presParOf" srcId="{104C1C1D-E09A-4EF2-BF3A-25E44E1EB33B}" destId="{C41F4FE2-A512-4752-BC3D-953BC9FB4BC3}" srcOrd="0" destOrd="0" presId="urn:microsoft.com/office/officeart/2018/2/layout/IconVerticalSolidList"/>
    <dgm:cxn modelId="{BF26F0E8-5B1D-364B-8C7F-D6F13C8360E8}" type="presParOf" srcId="{104C1C1D-E09A-4EF2-BF3A-25E44E1EB33B}" destId="{75DB183F-CFFE-4513-9DC4-571EDD8D0516}" srcOrd="1" destOrd="0" presId="urn:microsoft.com/office/officeart/2018/2/layout/IconVerticalSolidList"/>
    <dgm:cxn modelId="{9DD61647-D6C1-0845-B902-7DCD75AA14E9}" type="presParOf" srcId="{104C1C1D-E09A-4EF2-BF3A-25E44E1EB33B}" destId="{D3E1E683-1EE0-45D6-9E56-87E4FEFBA568}" srcOrd="2" destOrd="0" presId="urn:microsoft.com/office/officeart/2018/2/layout/IconVerticalSolidList"/>
    <dgm:cxn modelId="{E8270D4A-AF8C-7545-B9F2-BDEFC99875FA}" type="presParOf" srcId="{104C1C1D-E09A-4EF2-BF3A-25E44E1EB33B}" destId="{3A7E100A-50B9-4ECE-8422-E9092261DBD8}" srcOrd="3" destOrd="0" presId="urn:microsoft.com/office/officeart/2018/2/layout/IconVerticalSolidList"/>
    <dgm:cxn modelId="{D9D8F18B-F32F-9045-A043-8807ECBF2B86}" type="presParOf" srcId="{18F674D7-A865-452F-ADDF-63D812AA0F66}" destId="{DDD8A254-97EA-48EC-9A7F-F508EE1D3AF1}" srcOrd="3" destOrd="0" presId="urn:microsoft.com/office/officeart/2018/2/layout/IconVerticalSolidList"/>
    <dgm:cxn modelId="{3CF7F7B3-F4F0-7741-B9CA-27BE155F82B4}" type="presParOf" srcId="{18F674D7-A865-452F-ADDF-63D812AA0F66}" destId="{B29C93CC-5DAB-49CE-91A5-E314C68B8A0F}" srcOrd="4" destOrd="0" presId="urn:microsoft.com/office/officeart/2018/2/layout/IconVerticalSolidList"/>
    <dgm:cxn modelId="{3ADB1805-2F4C-EC48-B33A-9C166E6D612C}" type="presParOf" srcId="{B29C93CC-5DAB-49CE-91A5-E314C68B8A0F}" destId="{FEF0A4F4-411C-44EA-88CD-FD50394C5CE6}" srcOrd="0" destOrd="0" presId="urn:microsoft.com/office/officeart/2018/2/layout/IconVerticalSolidList"/>
    <dgm:cxn modelId="{F7EC3092-C45C-BD45-BC7B-82457DFF1F40}" type="presParOf" srcId="{B29C93CC-5DAB-49CE-91A5-E314C68B8A0F}" destId="{2C219D42-83BB-4193-A107-BC12A0A771E6}" srcOrd="1" destOrd="0" presId="urn:microsoft.com/office/officeart/2018/2/layout/IconVerticalSolidList"/>
    <dgm:cxn modelId="{664870FE-EB16-A84A-8021-870F9290253E}" type="presParOf" srcId="{B29C93CC-5DAB-49CE-91A5-E314C68B8A0F}" destId="{EDDF9688-42FA-4E8C-9F61-FE0AF675DCD7}" srcOrd="2" destOrd="0" presId="urn:microsoft.com/office/officeart/2018/2/layout/IconVerticalSolidList"/>
    <dgm:cxn modelId="{759EC0B7-1E6F-B642-846E-4B7C5EEFB241}" type="presParOf" srcId="{B29C93CC-5DAB-49CE-91A5-E314C68B8A0F}" destId="{296BD59E-DF12-4E6B-B10C-1F3014B88234}" srcOrd="3" destOrd="0" presId="urn:microsoft.com/office/officeart/2018/2/layout/IconVerticalSolidList"/>
    <dgm:cxn modelId="{4E90A38E-D22C-7046-B4DC-524BCE813654}" type="presParOf" srcId="{18F674D7-A865-452F-ADDF-63D812AA0F66}" destId="{641402D0-6D9B-FF46-A51A-38F8997C9107}" srcOrd="5" destOrd="0" presId="urn:microsoft.com/office/officeart/2018/2/layout/IconVerticalSolidList"/>
    <dgm:cxn modelId="{6658463C-9784-2849-B432-651FFF0AA666}" type="presParOf" srcId="{18F674D7-A865-452F-ADDF-63D812AA0F66}" destId="{2DD62FE0-CF0E-8541-A969-C2A1B0D1E85C}" srcOrd="6" destOrd="0" presId="urn:microsoft.com/office/officeart/2018/2/layout/IconVerticalSolidList"/>
    <dgm:cxn modelId="{ABF58CB9-CB7F-9243-9D70-6635D7C4BE78}" type="presParOf" srcId="{2DD62FE0-CF0E-8541-A969-C2A1B0D1E85C}" destId="{948DA0EF-51CB-5248-934F-8B3CF981D497}" srcOrd="0" destOrd="0" presId="urn:microsoft.com/office/officeart/2018/2/layout/IconVerticalSolidList"/>
    <dgm:cxn modelId="{433D4BF9-8D90-244E-850B-CB8E110FB32C}" type="presParOf" srcId="{2DD62FE0-CF0E-8541-A969-C2A1B0D1E85C}" destId="{037B8322-038B-AB42-9F75-7E91B3FFA17B}" srcOrd="1" destOrd="0" presId="urn:microsoft.com/office/officeart/2018/2/layout/IconVerticalSolidList"/>
    <dgm:cxn modelId="{C326F71F-EA6B-0B42-BFEF-873336B1E801}" type="presParOf" srcId="{2DD62FE0-CF0E-8541-A969-C2A1B0D1E85C}" destId="{A3B78323-4443-8F4A-A187-22D263CD0829}" srcOrd="2" destOrd="0" presId="urn:microsoft.com/office/officeart/2018/2/layout/IconVerticalSolidList"/>
    <dgm:cxn modelId="{F51065B6-A280-1A4D-B719-28D38406C0F2}" type="presParOf" srcId="{2DD62FE0-CF0E-8541-A969-C2A1B0D1E85C}" destId="{233D1E38-C88E-DB45-93C1-E03A9CE74ABA}" srcOrd="3" destOrd="0" presId="urn:microsoft.com/office/officeart/2018/2/layout/IconVerticalSolidList"/>
    <dgm:cxn modelId="{3A7FBB46-7C94-AB48-BBAB-67AA1BC91062}" type="presParOf" srcId="{18F674D7-A865-452F-ADDF-63D812AA0F66}" destId="{C9CF9712-837E-0545-B6C1-76E86600991F}" srcOrd="7" destOrd="0" presId="urn:microsoft.com/office/officeart/2018/2/layout/IconVerticalSolidList"/>
    <dgm:cxn modelId="{3CABB344-D15A-1542-95C2-E468304073B6}" type="presParOf" srcId="{18F674D7-A865-452F-ADDF-63D812AA0F66}" destId="{D521276D-6571-6E44-B251-A9FFBB4D4BF1}" srcOrd="8" destOrd="0" presId="urn:microsoft.com/office/officeart/2018/2/layout/IconVerticalSolidList"/>
    <dgm:cxn modelId="{E1AE62DF-FA92-3340-9EF9-7B95077E0D7B}" type="presParOf" srcId="{D521276D-6571-6E44-B251-A9FFBB4D4BF1}" destId="{5745DC2B-B6A1-4E4B-951C-B4F678F8431E}" srcOrd="0" destOrd="0" presId="urn:microsoft.com/office/officeart/2018/2/layout/IconVerticalSolidList"/>
    <dgm:cxn modelId="{37E400F0-23BA-A948-95FF-62F8623BE756}" type="presParOf" srcId="{D521276D-6571-6E44-B251-A9FFBB4D4BF1}" destId="{666A1D12-23EB-7E48-AC2E-70AD73CEEB2A}" srcOrd="1" destOrd="0" presId="urn:microsoft.com/office/officeart/2018/2/layout/IconVerticalSolidList"/>
    <dgm:cxn modelId="{76BF40D4-A5AA-614A-B459-EE1C77EADA9F}" type="presParOf" srcId="{D521276D-6571-6E44-B251-A9FFBB4D4BF1}" destId="{A5D96E7B-90EF-2E4D-86C7-76FBE538F06D}" srcOrd="2" destOrd="0" presId="urn:microsoft.com/office/officeart/2018/2/layout/IconVerticalSolidList"/>
    <dgm:cxn modelId="{AF8C82EE-8ED4-D241-B37A-5101F591F33F}" type="presParOf" srcId="{D521276D-6571-6E44-B251-A9FFBB4D4BF1}" destId="{C27FE1BF-E627-F14C-9BE1-CC6068B6FB01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6A86DA9-0356-45AF-B323-DC6DB6CC42D5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05FE8EEC-5968-4F7C-9152-DA5BBD6F9C3D}">
      <dgm:prSet/>
      <dgm:spPr/>
      <dgm:t>
        <a:bodyPr/>
        <a:lstStyle/>
        <a:p>
          <a:pPr>
            <a:defRPr cap="all"/>
          </a:pPr>
          <a:r>
            <a:rPr lang="en-US"/>
            <a:t>We could use base R</a:t>
          </a:r>
        </a:p>
      </dgm:t>
    </dgm:pt>
    <dgm:pt modelId="{E2EE7530-1F23-48C0-AE66-F052C5A9EF37}" type="parTrans" cxnId="{BBFC3372-9724-4AB4-93C0-E3DC95E9DC3D}">
      <dgm:prSet/>
      <dgm:spPr/>
      <dgm:t>
        <a:bodyPr/>
        <a:lstStyle/>
        <a:p>
          <a:endParaRPr lang="en-US"/>
        </a:p>
      </dgm:t>
    </dgm:pt>
    <dgm:pt modelId="{8D4E9B45-B172-4D5F-8144-8B3DBE0EDA7F}" type="sibTrans" cxnId="{BBFC3372-9724-4AB4-93C0-E3DC95E9DC3D}">
      <dgm:prSet/>
      <dgm:spPr/>
      <dgm:t>
        <a:bodyPr/>
        <a:lstStyle/>
        <a:p>
          <a:endParaRPr lang="en-US"/>
        </a:p>
      </dgm:t>
    </dgm:pt>
    <dgm:pt modelId="{F2BC75BE-572B-493E-BEBC-C1E4D8E7A3A5}">
      <dgm:prSet/>
      <dgm:spPr/>
      <dgm:t>
        <a:bodyPr/>
        <a:lstStyle/>
        <a:p>
          <a:pPr>
            <a:defRPr cap="all"/>
          </a:pPr>
          <a:r>
            <a:rPr lang="en-US" dirty="0"/>
            <a:t>Or the </a:t>
          </a:r>
          <a:r>
            <a:rPr lang="en-US" dirty="0" err="1"/>
            <a:t>tidyverse</a:t>
          </a:r>
          <a:r>
            <a:rPr lang="en-US" dirty="0"/>
            <a:t> collection of packages </a:t>
          </a:r>
        </a:p>
      </dgm:t>
    </dgm:pt>
    <dgm:pt modelId="{A0E618AE-21B3-4CB5-8BE5-20EDBFC58A40}" type="parTrans" cxnId="{965AC7CA-99EE-41CC-9C41-5FF625C65FFD}">
      <dgm:prSet/>
      <dgm:spPr/>
      <dgm:t>
        <a:bodyPr/>
        <a:lstStyle/>
        <a:p>
          <a:endParaRPr lang="en-US"/>
        </a:p>
      </dgm:t>
    </dgm:pt>
    <dgm:pt modelId="{11F74344-A819-4A5E-BEB8-ECF120E64BB2}" type="sibTrans" cxnId="{965AC7CA-99EE-41CC-9C41-5FF625C65FFD}">
      <dgm:prSet/>
      <dgm:spPr/>
      <dgm:t>
        <a:bodyPr/>
        <a:lstStyle/>
        <a:p>
          <a:endParaRPr lang="en-US"/>
        </a:p>
      </dgm:t>
    </dgm:pt>
    <dgm:pt modelId="{524EE703-FD98-46EE-A21D-FBEE713CB3B3}">
      <dgm:prSet/>
      <dgm:spPr/>
      <dgm:t>
        <a:bodyPr/>
        <a:lstStyle/>
        <a:p>
          <a:pPr>
            <a:defRPr cap="all"/>
          </a:pPr>
          <a:r>
            <a:rPr lang="en-US"/>
            <a:t>Specifically designed for data science</a:t>
          </a:r>
        </a:p>
      </dgm:t>
    </dgm:pt>
    <dgm:pt modelId="{A757BD93-4024-490D-BFCF-038FAA876181}" type="parTrans" cxnId="{68CC7410-E289-45B1-A81B-3C855829288B}">
      <dgm:prSet/>
      <dgm:spPr/>
      <dgm:t>
        <a:bodyPr/>
        <a:lstStyle/>
        <a:p>
          <a:endParaRPr lang="en-US"/>
        </a:p>
      </dgm:t>
    </dgm:pt>
    <dgm:pt modelId="{CD15301A-43B6-4066-8B59-7704069DAEAD}" type="sibTrans" cxnId="{68CC7410-E289-45B1-A81B-3C855829288B}">
      <dgm:prSet/>
      <dgm:spPr/>
      <dgm:t>
        <a:bodyPr/>
        <a:lstStyle/>
        <a:p>
          <a:endParaRPr lang="en-US"/>
        </a:p>
      </dgm:t>
    </dgm:pt>
    <dgm:pt modelId="{AF51575C-D2DE-475B-9773-A07336797CAD}" type="pres">
      <dgm:prSet presAssocID="{66A86DA9-0356-45AF-B323-DC6DB6CC42D5}" presName="root" presStyleCnt="0">
        <dgm:presLayoutVars>
          <dgm:dir/>
          <dgm:resizeHandles val="exact"/>
        </dgm:presLayoutVars>
      </dgm:prSet>
      <dgm:spPr/>
    </dgm:pt>
    <dgm:pt modelId="{75F99C8D-E0B0-4DB2-8D53-1C67DDC10C64}" type="pres">
      <dgm:prSet presAssocID="{05FE8EEC-5968-4F7C-9152-DA5BBD6F9C3D}" presName="compNode" presStyleCnt="0"/>
      <dgm:spPr/>
    </dgm:pt>
    <dgm:pt modelId="{87084F87-1777-417D-9DE1-9E8236D60A7F}" type="pres">
      <dgm:prSet presAssocID="{05FE8EEC-5968-4F7C-9152-DA5BBD6F9C3D}" presName="iconBgRect" presStyleLbl="bgShp" presStyleIdx="0" presStyleCnt="3"/>
      <dgm:spPr/>
    </dgm:pt>
    <dgm:pt modelId="{763F3EC3-65C9-491A-903F-46F5BB8583AD}" type="pres">
      <dgm:prSet presAssocID="{05FE8EEC-5968-4F7C-9152-DA5BBD6F9C3D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estion mark"/>
        </a:ext>
      </dgm:extLst>
    </dgm:pt>
    <dgm:pt modelId="{7A8C983B-1C1A-45C8-9D80-4B7A20ECAF3F}" type="pres">
      <dgm:prSet presAssocID="{05FE8EEC-5968-4F7C-9152-DA5BBD6F9C3D}" presName="spaceRect" presStyleCnt="0"/>
      <dgm:spPr/>
    </dgm:pt>
    <dgm:pt modelId="{9CAF4204-B940-44E1-A6FF-4418CEAE9D32}" type="pres">
      <dgm:prSet presAssocID="{05FE8EEC-5968-4F7C-9152-DA5BBD6F9C3D}" presName="textRect" presStyleLbl="revTx" presStyleIdx="0" presStyleCnt="3">
        <dgm:presLayoutVars>
          <dgm:chMax val="1"/>
          <dgm:chPref val="1"/>
        </dgm:presLayoutVars>
      </dgm:prSet>
      <dgm:spPr/>
    </dgm:pt>
    <dgm:pt modelId="{A04BBAB1-49B4-4189-A46B-E4F043A1B906}" type="pres">
      <dgm:prSet presAssocID="{8D4E9B45-B172-4D5F-8144-8B3DBE0EDA7F}" presName="sibTrans" presStyleCnt="0"/>
      <dgm:spPr/>
    </dgm:pt>
    <dgm:pt modelId="{1334DEDD-9688-4042-89CE-D34758763B0E}" type="pres">
      <dgm:prSet presAssocID="{F2BC75BE-572B-493E-BEBC-C1E4D8E7A3A5}" presName="compNode" presStyleCnt="0"/>
      <dgm:spPr/>
    </dgm:pt>
    <dgm:pt modelId="{AD85AAF2-4D6E-48C2-87AF-32794C5AB497}" type="pres">
      <dgm:prSet presAssocID="{F2BC75BE-572B-493E-BEBC-C1E4D8E7A3A5}" presName="iconBgRect" presStyleLbl="bgShp" presStyleIdx="1" presStyleCnt="3"/>
      <dgm:spPr/>
    </dgm:pt>
    <dgm:pt modelId="{53A63FB8-7C1E-47DA-9D48-A8B7FA3C8B96}" type="pres">
      <dgm:prSet presAssocID="{F2BC75BE-572B-493E-BEBC-C1E4D8E7A3A5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x"/>
        </a:ext>
      </dgm:extLst>
    </dgm:pt>
    <dgm:pt modelId="{56AC9808-5D0F-4058-92D0-B8350A2EEC3A}" type="pres">
      <dgm:prSet presAssocID="{F2BC75BE-572B-493E-BEBC-C1E4D8E7A3A5}" presName="spaceRect" presStyleCnt="0"/>
      <dgm:spPr/>
    </dgm:pt>
    <dgm:pt modelId="{4F7D7A69-5183-4F13-AAF2-BCA78E1587B3}" type="pres">
      <dgm:prSet presAssocID="{F2BC75BE-572B-493E-BEBC-C1E4D8E7A3A5}" presName="textRect" presStyleLbl="revTx" presStyleIdx="1" presStyleCnt="3">
        <dgm:presLayoutVars>
          <dgm:chMax val="1"/>
          <dgm:chPref val="1"/>
        </dgm:presLayoutVars>
      </dgm:prSet>
      <dgm:spPr/>
    </dgm:pt>
    <dgm:pt modelId="{9539711C-4618-4373-B878-56628790177F}" type="pres">
      <dgm:prSet presAssocID="{11F74344-A819-4A5E-BEB8-ECF120E64BB2}" presName="sibTrans" presStyleCnt="0"/>
      <dgm:spPr/>
    </dgm:pt>
    <dgm:pt modelId="{677A17C2-99F3-4DC6-A67B-976DA6897A11}" type="pres">
      <dgm:prSet presAssocID="{524EE703-FD98-46EE-A21D-FBEE713CB3B3}" presName="compNode" presStyleCnt="0"/>
      <dgm:spPr/>
    </dgm:pt>
    <dgm:pt modelId="{6184045D-877B-49B0-9B1A-34508F1163E5}" type="pres">
      <dgm:prSet presAssocID="{524EE703-FD98-46EE-A21D-FBEE713CB3B3}" presName="iconBgRect" presStyleLbl="bgShp" presStyleIdx="2" presStyleCnt="3"/>
      <dgm:spPr/>
    </dgm:pt>
    <dgm:pt modelId="{C006D25D-57DA-4B8F-AA15-68B94C3AAA18}" type="pres">
      <dgm:prSet presAssocID="{524EE703-FD98-46EE-A21D-FBEE713CB3B3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7F15786E-BA61-426C-BACB-9308992356A8}" type="pres">
      <dgm:prSet presAssocID="{524EE703-FD98-46EE-A21D-FBEE713CB3B3}" presName="spaceRect" presStyleCnt="0"/>
      <dgm:spPr/>
    </dgm:pt>
    <dgm:pt modelId="{356E0C9D-8EF4-4569-ADC2-C9E359A607E6}" type="pres">
      <dgm:prSet presAssocID="{524EE703-FD98-46EE-A21D-FBEE713CB3B3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68CC7410-E289-45B1-A81B-3C855829288B}" srcId="{66A86DA9-0356-45AF-B323-DC6DB6CC42D5}" destId="{524EE703-FD98-46EE-A21D-FBEE713CB3B3}" srcOrd="2" destOrd="0" parTransId="{A757BD93-4024-490D-BFCF-038FAA876181}" sibTransId="{CD15301A-43B6-4066-8B59-7704069DAEAD}"/>
    <dgm:cxn modelId="{AFA2DE52-17C9-43ED-B206-1C66226BDC50}" type="presOf" srcId="{F2BC75BE-572B-493E-BEBC-C1E4D8E7A3A5}" destId="{4F7D7A69-5183-4F13-AAF2-BCA78E1587B3}" srcOrd="0" destOrd="0" presId="urn:microsoft.com/office/officeart/2018/5/layout/IconCircleLabelList"/>
    <dgm:cxn modelId="{13EC7655-DDB1-41A6-81A5-BD4937EC9227}" type="presOf" srcId="{05FE8EEC-5968-4F7C-9152-DA5BBD6F9C3D}" destId="{9CAF4204-B940-44E1-A6FF-4418CEAE9D32}" srcOrd="0" destOrd="0" presId="urn:microsoft.com/office/officeart/2018/5/layout/IconCircleLabelList"/>
    <dgm:cxn modelId="{3CC52458-98E1-4018-AF1D-6DC7082764AF}" type="presOf" srcId="{524EE703-FD98-46EE-A21D-FBEE713CB3B3}" destId="{356E0C9D-8EF4-4569-ADC2-C9E359A607E6}" srcOrd="0" destOrd="0" presId="urn:microsoft.com/office/officeart/2018/5/layout/IconCircleLabelList"/>
    <dgm:cxn modelId="{5841CF5E-44C6-429D-BA1E-AF8C538335BE}" type="presOf" srcId="{66A86DA9-0356-45AF-B323-DC6DB6CC42D5}" destId="{AF51575C-D2DE-475B-9773-A07336797CAD}" srcOrd="0" destOrd="0" presId="urn:microsoft.com/office/officeart/2018/5/layout/IconCircleLabelList"/>
    <dgm:cxn modelId="{BBFC3372-9724-4AB4-93C0-E3DC95E9DC3D}" srcId="{66A86DA9-0356-45AF-B323-DC6DB6CC42D5}" destId="{05FE8EEC-5968-4F7C-9152-DA5BBD6F9C3D}" srcOrd="0" destOrd="0" parTransId="{E2EE7530-1F23-48C0-AE66-F052C5A9EF37}" sibTransId="{8D4E9B45-B172-4D5F-8144-8B3DBE0EDA7F}"/>
    <dgm:cxn modelId="{965AC7CA-99EE-41CC-9C41-5FF625C65FFD}" srcId="{66A86DA9-0356-45AF-B323-DC6DB6CC42D5}" destId="{F2BC75BE-572B-493E-BEBC-C1E4D8E7A3A5}" srcOrd="1" destOrd="0" parTransId="{A0E618AE-21B3-4CB5-8BE5-20EDBFC58A40}" sibTransId="{11F74344-A819-4A5E-BEB8-ECF120E64BB2}"/>
    <dgm:cxn modelId="{3E88BF3B-4690-4AF7-833C-6454EC0EF0E9}" type="presParOf" srcId="{AF51575C-D2DE-475B-9773-A07336797CAD}" destId="{75F99C8D-E0B0-4DB2-8D53-1C67DDC10C64}" srcOrd="0" destOrd="0" presId="urn:microsoft.com/office/officeart/2018/5/layout/IconCircleLabelList"/>
    <dgm:cxn modelId="{B486CFF7-59C9-4861-9D8C-BEB5B124B3AE}" type="presParOf" srcId="{75F99C8D-E0B0-4DB2-8D53-1C67DDC10C64}" destId="{87084F87-1777-417D-9DE1-9E8236D60A7F}" srcOrd="0" destOrd="0" presId="urn:microsoft.com/office/officeart/2018/5/layout/IconCircleLabelList"/>
    <dgm:cxn modelId="{0DE8F25E-52D0-4765-B339-95064263DB3B}" type="presParOf" srcId="{75F99C8D-E0B0-4DB2-8D53-1C67DDC10C64}" destId="{763F3EC3-65C9-491A-903F-46F5BB8583AD}" srcOrd="1" destOrd="0" presId="urn:microsoft.com/office/officeart/2018/5/layout/IconCircleLabelList"/>
    <dgm:cxn modelId="{4125FC15-2235-4EA4-8F90-0E68234CDCEB}" type="presParOf" srcId="{75F99C8D-E0B0-4DB2-8D53-1C67DDC10C64}" destId="{7A8C983B-1C1A-45C8-9D80-4B7A20ECAF3F}" srcOrd="2" destOrd="0" presId="urn:microsoft.com/office/officeart/2018/5/layout/IconCircleLabelList"/>
    <dgm:cxn modelId="{693BCC93-AA87-4C85-91E9-43A8212B3480}" type="presParOf" srcId="{75F99C8D-E0B0-4DB2-8D53-1C67DDC10C64}" destId="{9CAF4204-B940-44E1-A6FF-4418CEAE9D32}" srcOrd="3" destOrd="0" presId="urn:microsoft.com/office/officeart/2018/5/layout/IconCircleLabelList"/>
    <dgm:cxn modelId="{A86EF3D0-2339-442F-B03F-A6F7DD22F0BE}" type="presParOf" srcId="{AF51575C-D2DE-475B-9773-A07336797CAD}" destId="{A04BBAB1-49B4-4189-A46B-E4F043A1B906}" srcOrd="1" destOrd="0" presId="urn:microsoft.com/office/officeart/2018/5/layout/IconCircleLabelList"/>
    <dgm:cxn modelId="{5F04B251-D4EB-43C5-99BE-9DAAB0F87213}" type="presParOf" srcId="{AF51575C-D2DE-475B-9773-A07336797CAD}" destId="{1334DEDD-9688-4042-89CE-D34758763B0E}" srcOrd="2" destOrd="0" presId="urn:microsoft.com/office/officeart/2018/5/layout/IconCircleLabelList"/>
    <dgm:cxn modelId="{01E302D3-570F-4730-8D3B-596571B83106}" type="presParOf" srcId="{1334DEDD-9688-4042-89CE-D34758763B0E}" destId="{AD85AAF2-4D6E-48C2-87AF-32794C5AB497}" srcOrd="0" destOrd="0" presId="urn:microsoft.com/office/officeart/2018/5/layout/IconCircleLabelList"/>
    <dgm:cxn modelId="{9EA26DFB-FC89-4785-A7E4-4625A4D8413A}" type="presParOf" srcId="{1334DEDD-9688-4042-89CE-D34758763B0E}" destId="{53A63FB8-7C1E-47DA-9D48-A8B7FA3C8B96}" srcOrd="1" destOrd="0" presId="urn:microsoft.com/office/officeart/2018/5/layout/IconCircleLabelList"/>
    <dgm:cxn modelId="{32E4FC9D-5C7F-4F60-BCF7-82B95BE784CD}" type="presParOf" srcId="{1334DEDD-9688-4042-89CE-D34758763B0E}" destId="{56AC9808-5D0F-4058-92D0-B8350A2EEC3A}" srcOrd="2" destOrd="0" presId="urn:microsoft.com/office/officeart/2018/5/layout/IconCircleLabelList"/>
    <dgm:cxn modelId="{6E276B31-45FE-406D-8940-DD45C19ED13E}" type="presParOf" srcId="{1334DEDD-9688-4042-89CE-D34758763B0E}" destId="{4F7D7A69-5183-4F13-AAF2-BCA78E1587B3}" srcOrd="3" destOrd="0" presId="urn:microsoft.com/office/officeart/2018/5/layout/IconCircleLabelList"/>
    <dgm:cxn modelId="{CC99B6B8-304E-4349-974A-8F93A9DEB738}" type="presParOf" srcId="{AF51575C-D2DE-475B-9773-A07336797CAD}" destId="{9539711C-4618-4373-B878-56628790177F}" srcOrd="3" destOrd="0" presId="urn:microsoft.com/office/officeart/2018/5/layout/IconCircleLabelList"/>
    <dgm:cxn modelId="{43774AB6-7A0C-46E8-968B-D38C87C57FC6}" type="presParOf" srcId="{AF51575C-D2DE-475B-9773-A07336797CAD}" destId="{677A17C2-99F3-4DC6-A67B-976DA6897A11}" srcOrd="4" destOrd="0" presId="urn:microsoft.com/office/officeart/2018/5/layout/IconCircleLabelList"/>
    <dgm:cxn modelId="{DC8CBEA0-584E-4F2C-822F-DA1016BE7FEB}" type="presParOf" srcId="{677A17C2-99F3-4DC6-A67B-976DA6897A11}" destId="{6184045D-877B-49B0-9B1A-34508F1163E5}" srcOrd="0" destOrd="0" presId="urn:microsoft.com/office/officeart/2018/5/layout/IconCircleLabelList"/>
    <dgm:cxn modelId="{0FFE0A27-7146-4562-889F-0499E30B3668}" type="presParOf" srcId="{677A17C2-99F3-4DC6-A67B-976DA6897A11}" destId="{C006D25D-57DA-4B8F-AA15-68B94C3AAA18}" srcOrd="1" destOrd="0" presId="urn:microsoft.com/office/officeart/2018/5/layout/IconCircleLabelList"/>
    <dgm:cxn modelId="{CF996A3C-A17B-4287-B8A9-76D3634F7FFB}" type="presParOf" srcId="{677A17C2-99F3-4DC6-A67B-976DA6897A11}" destId="{7F15786E-BA61-426C-BACB-9308992356A8}" srcOrd="2" destOrd="0" presId="urn:microsoft.com/office/officeart/2018/5/layout/IconCircleLabelList"/>
    <dgm:cxn modelId="{C9B70856-DE23-4F36-A7F4-D823D7212030}" type="presParOf" srcId="{677A17C2-99F3-4DC6-A67B-976DA6897A11}" destId="{356E0C9D-8EF4-4569-ADC2-C9E359A607E6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2C29F7-B543-4BE7-8C26-C1D9BE173873}">
      <dsp:nvSpPr>
        <dsp:cNvPr id="0" name=""/>
        <dsp:cNvSpPr/>
      </dsp:nvSpPr>
      <dsp:spPr>
        <a:xfrm>
          <a:off x="0" y="4597"/>
          <a:ext cx="6513603" cy="97937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6C76DFF-D630-406E-9CA5-4B6E8D8112CB}">
      <dsp:nvSpPr>
        <dsp:cNvPr id="0" name=""/>
        <dsp:cNvSpPr/>
      </dsp:nvSpPr>
      <dsp:spPr>
        <a:xfrm>
          <a:off x="296259" y="224956"/>
          <a:ext cx="538654" cy="53865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F9EEAD-FC4F-450F-A459-DC27517EFB93}">
      <dsp:nvSpPr>
        <dsp:cNvPr id="0" name=""/>
        <dsp:cNvSpPr/>
      </dsp:nvSpPr>
      <dsp:spPr>
        <a:xfrm>
          <a:off x="1131174" y="4597"/>
          <a:ext cx="5382429" cy="9793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650" tIns="103650" rIns="103650" bIns="10365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A collection of R functions, complied code and data</a:t>
          </a:r>
        </a:p>
      </dsp:txBody>
      <dsp:txXfrm>
        <a:off x="1131174" y="4597"/>
        <a:ext cx="5382429" cy="979371"/>
      </dsp:txXfrm>
    </dsp:sp>
    <dsp:sp modelId="{C41F4FE2-A512-4752-BC3D-953BC9FB4BC3}">
      <dsp:nvSpPr>
        <dsp:cNvPr id="0" name=""/>
        <dsp:cNvSpPr/>
      </dsp:nvSpPr>
      <dsp:spPr>
        <a:xfrm>
          <a:off x="0" y="1228812"/>
          <a:ext cx="6513603" cy="97937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5DB183F-CFFE-4513-9DC4-571EDD8D0516}">
      <dsp:nvSpPr>
        <dsp:cNvPr id="0" name=""/>
        <dsp:cNvSpPr/>
      </dsp:nvSpPr>
      <dsp:spPr>
        <a:xfrm>
          <a:off x="296259" y="1449171"/>
          <a:ext cx="538654" cy="53865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7E100A-50B9-4ECE-8422-E9092261DBD8}">
      <dsp:nvSpPr>
        <dsp:cNvPr id="0" name=""/>
        <dsp:cNvSpPr/>
      </dsp:nvSpPr>
      <dsp:spPr>
        <a:xfrm>
          <a:off x="1131174" y="1228812"/>
          <a:ext cx="5382429" cy="9793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650" tIns="103650" rIns="103650" bIns="10365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Saved in a directory called “library”</a:t>
          </a:r>
        </a:p>
      </dsp:txBody>
      <dsp:txXfrm>
        <a:off x="1131174" y="1228812"/>
        <a:ext cx="5382429" cy="979371"/>
      </dsp:txXfrm>
    </dsp:sp>
    <dsp:sp modelId="{FEF0A4F4-411C-44EA-88CD-FD50394C5CE6}">
      <dsp:nvSpPr>
        <dsp:cNvPr id="0" name=""/>
        <dsp:cNvSpPr/>
      </dsp:nvSpPr>
      <dsp:spPr>
        <a:xfrm>
          <a:off x="0" y="2453027"/>
          <a:ext cx="6513603" cy="97937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219D42-83BB-4193-A107-BC12A0A771E6}">
      <dsp:nvSpPr>
        <dsp:cNvPr id="0" name=""/>
        <dsp:cNvSpPr/>
      </dsp:nvSpPr>
      <dsp:spPr>
        <a:xfrm>
          <a:off x="296259" y="2673385"/>
          <a:ext cx="538654" cy="53865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6BD59E-DF12-4E6B-B10C-1F3014B88234}">
      <dsp:nvSpPr>
        <dsp:cNvPr id="0" name=""/>
        <dsp:cNvSpPr/>
      </dsp:nvSpPr>
      <dsp:spPr>
        <a:xfrm>
          <a:off x="1131174" y="2453027"/>
          <a:ext cx="5382429" cy="9793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650" tIns="103650" rIns="103650" bIns="10365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Can be turned on and off</a:t>
          </a:r>
        </a:p>
      </dsp:txBody>
      <dsp:txXfrm>
        <a:off x="1131174" y="2453027"/>
        <a:ext cx="5382429" cy="979371"/>
      </dsp:txXfrm>
    </dsp:sp>
    <dsp:sp modelId="{948DA0EF-51CB-5248-934F-8B3CF981D497}">
      <dsp:nvSpPr>
        <dsp:cNvPr id="0" name=""/>
        <dsp:cNvSpPr/>
      </dsp:nvSpPr>
      <dsp:spPr>
        <a:xfrm>
          <a:off x="0" y="3677241"/>
          <a:ext cx="6513603" cy="97937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7B8322-038B-AB42-9F75-7E91B3FFA17B}">
      <dsp:nvSpPr>
        <dsp:cNvPr id="0" name=""/>
        <dsp:cNvSpPr/>
      </dsp:nvSpPr>
      <dsp:spPr>
        <a:xfrm>
          <a:off x="296259" y="3897600"/>
          <a:ext cx="538654" cy="53865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3D1E38-C88E-DB45-93C1-E03A9CE74ABA}">
      <dsp:nvSpPr>
        <dsp:cNvPr id="0" name=""/>
        <dsp:cNvSpPr/>
      </dsp:nvSpPr>
      <dsp:spPr>
        <a:xfrm>
          <a:off x="1131174" y="3677241"/>
          <a:ext cx="5382429" cy="9793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650" tIns="103650" rIns="103650" bIns="10365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Made by different people commands may clash</a:t>
          </a:r>
        </a:p>
      </dsp:txBody>
      <dsp:txXfrm>
        <a:off x="1131174" y="3677241"/>
        <a:ext cx="5382429" cy="979371"/>
      </dsp:txXfrm>
    </dsp:sp>
    <dsp:sp modelId="{5745DC2B-B6A1-4E4B-951C-B4F678F8431E}">
      <dsp:nvSpPr>
        <dsp:cNvPr id="0" name=""/>
        <dsp:cNvSpPr/>
      </dsp:nvSpPr>
      <dsp:spPr>
        <a:xfrm>
          <a:off x="0" y="4901456"/>
          <a:ext cx="6513603" cy="97937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66A1D12-23EB-7E48-AC2E-70AD73CEEB2A}">
      <dsp:nvSpPr>
        <dsp:cNvPr id="0" name=""/>
        <dsp:cNvSpPr/>
      </dsp:nvSpPr>
      <dsp:spPr>
        <a:xfrm>
          <a:off x="296259" y="5121814"/>
          <a:ext cx="538654" cy="538654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7FE1BF-E627-F14C-9BE1-CC6068B6FB01}">
      <dsp:nvSpPr>
        <dsp:cNvPr id="0" name=""/>
        <dsp:cNvSpPr/>
      </dsp:nvSpPr>
      <dsp:spPr>
        <a:xfrm>
          <a:off x="1131174" y="4901456"/>
          <a:ext cx="5382429" cy="9793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650" tIns="103650" rIns="103650" bIns="10365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Would also be very slow to load everything every time</a:t>
          </a:r>
        </a:p>
      </dsp:txBody>
      <dsp:txXfrm>
        <a:off x="1131174" y="4901456"/>
        <a:ext cx="5382429" cy="97937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084F87-1777-417D-9DE1-9E8236D60A7F}">
      <dsp:nvSpPr>
        <dsp:cNvPr id="0" name=""/>
        <dsp:cNvSpPr/>
      </dsp:nvSpPr>
      <dsp:spPr>
        <a:xfrm>
          <a:off x="679050" y="578169"/>
          <a:ext cx="1887187" cy="1887187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63F3EC3-65C9-491A-903F-46F5BB8583AD}">
      <dsp:nvSpPr>
        <dsp:cNvPr id="0" name=""/>
        <dsp:cNvSpPr/>
      </dsp:nvSpPr>
      <dsp:spPr>
        <a:xfrm>
          <a:off x="1081237" y="980356"/>
          <a:ext cx="1082812" cy="108281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AF4204-B940-44E1-A6FF-4418CEAE9D32}">
      <dsp:nvSpPr>
        <dsp:cNvPr id="0" name=""/>
        <dsp:cNvSpPr/>
      </dsp:nvSpPr>
      <dsp:spPr>
        <a:xfrm>
          <a:off x="75768" y="3053169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/>
            <a:t>We could use base R</a:t>
          </a:r>
        </a:p>
      </dsp:txBody>
      <dsp:txXfrm>
        <a:off x="75768" y="3053169"/>
        <a:ext cx="3093750" cy="720000"/>
      </dsp:txXfrm>
    </dsp:sp>
    <dsp:sp modelId="{AD85AAF2-4D6E-48C2-87AF-32794C5AB497}">
      <dsp:nvSpPr>
        <dsp:cNvPr id="0" name=""/>
        <dsp:cNvSpPr/>
      </dsp:nvSpPr>
      <dsp:spPr>
        <a:xfrm>
          <a:off x="4314206" y="578169"/>
          <a:ext cx="1887187" cy="1887187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3A63FB8-7C1E-47DA-9D48-A8B7FA3C8B96}">
      <dsp:nvSpPr>
        <dsp:cNvPr id="0" name=""/>
        <dsp:cNvSpPr/>
      </dsp:nvSpPr>
      <dsp:spPr>
        <a:xfrm>
          <a:off x="4716393" y="980356"/>
          <a:ext cx="1082812" cy="108281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F7D7A69-5183-4F13-AAF2-BCA78E1587B3}">
      <dsp:nvSpPr>
        <dsp:cNvPr id="0" name=""/>
        <dsp:cNvSpPr/>
      </dsp:nvSpPr>
      <dsp:spPr>
        <a:xfrm>
          <a:off x="3710925" y="3053169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 dirty="0"/>
            <a:t>Or the </a:t>
          </a:r>
          <a:r>
            <a:rPr lang="en-US" sz="1700" kern="1200" dirty="0" err="1"/>
            <a:t>tidyverse</a:t>
          </a:r>
          <a:r>
            <a:rPr lang="en-US" sz="1700" kern="1200" dirty="0"/>
            <a:t> collection of packages </a:t>
          </a:r>
        </a:p>
      </dsp:txBody>
      <dsp:txXfrm>
        <a:off x="3710925" y="3053169"/>
        <a:ext cx="3093750" cy="720000"/>
      </dsp:txXfrm>
    </dsp:sp>
    <dsp:sp modelId="{6184045D-877B-49B0-9B1A-34508F1163E5}">
      <dsp:nvSpPr>
        <dsp:cNvPr id="0" name=""/>
        <dsp:cNvSpPr/>
      </dsp:nvSpPr>
      <dsp:spPr>
        <a:xfrm>
          <a:off x="7949362" y="578169"/>
          <a:ext cx="1887187" cy="1887187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006D25D-57DA-4B8F-AA15-68B94C3AAA18}">
      <dsp:nvSpPr>
        <dsp:cNvPr id="0" name=""/>
        <dsp:cNvSpPr/>
      </dsp:nvSpPr>
      <dsp:spPr>
        <a:xfrm>
          <a:off x="8351550" y="980356"/>
          <a:ext cx="1082812" cy="108281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6E0C9D-8EF4-4569-ADC2-C9E359A607E6}">
      <dsp:nvSpPr>
        <dsp:cNvPr id="0" name=""/>
        <dsp:cNvSpPr/>
      </dsp:nvSpPr>
      <dsp:spPr>
        <a:xfrm>
          <a:off x="7346081" y="3053169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/>
            <a:t>Specifically designed for data science</a:t>
          </a:r>
        </a:p>
      </dsp:txBody>
      <dsp:txXfrm>
        <a:off x="7346081" y="3053169"/>
        <a:ext cx="309375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33BBF5-A71D-0F41-8BCD-8A91EB35D87E}" type="datetimeFigureOut">
              <a:rPr lang="en-US" smtClean="0"/>
              <a:t>8/24/22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7D943B-2D3B-184E-B34B-9EE5F87066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4991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support.rstudio.com/hc/en-us/articles/200711853-Keyboard-Shortcuts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7D943B-2D3B-184E-B34B-9EE5F870668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3727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https://support.rstudio.com/hc/en-us/articles/200711853-Keyboard-Shortcuts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626812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27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61926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7D943B-2D3B-184E-B34B-9EE5F870668F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0587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7D943B-2D3B-184E-B34B-9EE5F870668F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6594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Either command line or click on packages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50B10C-5AE6-0845-8B94-A272F6B80DE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9637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7D943B-2D3B-184E-B34B-9EE5F870668F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0310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89456888f5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89456888f5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86954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install.packages</a:t>
            </a:r>
            <a:r>
              <a:rPr lang="en-US" dirty="0"/>
              <a:t>("</a:t>
            </a:r>
            <a:r>
              <a:rPr lang="en-US" dirty="0" err="1"/>
              <a:t>devtools</a:t>
            </a:r>
            <a:r>
              <a:rPr lang="en-US" dirty="0"/>
              <a:t>")</a:t>
            </a:r>
          </a:p>
          <a:p>
            <a:r>
              <a:rPr lang="en-US" dirty="0" err="1"/>
              <a:t>devtools</a:t>
            </a:r>
            <a:r>
              <a:rPr lang="en-US" dirty="0"/>
              <a:t>::</a:t>
            </a:r>
            <a:r>
              <a:rPr lang="en-US" dirty="0" err="1"/>
              <a:t>install_github</a:t>
            </a:r>
            <a:r>
              <a:rPr lang="en-US" dirty="0"/>
              <a:t>("</a:t>
            </a:r>
            <a:r>
              <a:rPr lang="en-US" dirty="0" err="1"/>
              <a:t>tidyverse</a:t>
            </a:r>
            <a:r>
              <a:rPr lang="en-US" dirty="0"/>
              <a:t>/</a:t>
            </a:r>
            <a:r>
              <a:rPr lang="en-US" dirty="0" err="1"/>
              <a:t>tidyverse</a:t>
            </a:r>
            <a:r>
              <a:rPr lang="en-US" dirty="0"/>
              <a:t>")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42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0261409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pbc</a:t>
            </a:r>
            <a:r>
              <a:rPr lang="en-US" dirty="0"/>
              <a:t> %&gt;% </a:t>
            </a:r>
          </a:p>
          <a:p>
            <a:r>
              <a:rPr lang="en-US" dirty="0"/>
              <a:t>  select(sort(names(.)))</a:t>
            </a:r>
          </a:p>
          <a:p>
            <a:endParaRPr lang="en-US" dirty="0"/>
          </a:p>
          <a:p>
            <a:r>
              <a:rPr lang="en-US" dirty="0" err="1"/>
              <a:t>pbc</a:t>
            </a:r>
            <a:r>
              <a:rPr lang="en-US" dirty="0"/>
              <a:t> &lt;- </a:t>
            </a:r>
            <a:r>
              <a:rPr lang="en-US" dirty="0" err="1"/>
              <a:t>pbc</a:t>
            </a:r>
            <a:r>
              <a:rPr lang="en-US" dirty="0"/>
              <a:t> %&gt;% mutate(</a:t>
            </a:r>
          </a:p>
          <a:p>
            <a:r>
              <a:rPr lang="en-US" dirty="0"/>
              <a:t>  </a:t>
            </a:r>
            <a:r>
              <a:rPr lang="en-US" dirty="0" err="1"/>
              <a:t>age_bin</a:t>
            </a:r>
            <a:r>
              <a:rPr lang="en-US" dirty="0"/>
              <a:t> = </a:t>
            </a:r>
            <a:r>
              <a:rPr lang="en-US" dirty="0" err="1"/>
              <a:t>case_when</a:t>
            </a:r>
            <a:r>
              <a:rPr lang="en-US" dirty="0"/>
              <a:t>(</a:t>
            </a:r>
          </a:p>
          <a:p>
            <a:r>
              <a:rPr lang="en-US" dirty="0"/>
              <a:t>    age &lt;= 45 ~ "Adult",</a:t>
            </a:r>
          </a:p>
          <a:p>
            <a:r>
              <a:rPr lang="en-US" dirty="0"/>
              <a:t>    age &gt;45 &amp; age &lt;= 60 ~ "</a:t>
            </a:r>
            <a:r>
              <a:rPr lang="en-US" dirty="0" err="1"/>
              <a:t>Middle_aged</a:t>
            </a:r>
            <a:r>
              <a:rPr lang="en-US" dirty="0"/>
              <a:t>",</a:t>
            </a:r>
          </a:p>
          <a:p>
            <a:r>
              <a:rPr lang="en-US" dirty="0"/>
              <a:t>    age &gt;60 ~ "Old"))</a:t>
            </a:r>
          </a:p>
          <a:p>
            <a:r>
              <a:rPr lang="en-US" dirty="0"/>
              <a:t>We can also use .after=age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50B10C-5AE6-0845-8B94-A272F6B80DE2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12748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effectLst/>
              </a:rPr>
              <a:t>summarise</a:t>
            </a:r>
            <a:r>
              <a:rPr lang="en-US" dirty="0">
                <a:effectLst/>
              </a:rPr>
              <a:t>()` ungrouping output (override with `.groups` argument) This is just to tell you the data fed into the summary was grouped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50B10C-5AE6-0845-8B94-A272F6B80DE2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3166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7D943B-2D3B-184E-B34B-9EE5F870668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21729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>
                <a:effectLst/>
              </a:rPr>
              <a:t>summarise</a:t>
            </a:r>
            <a:r>
              <a:rPr lang="en-US" dirty="0">
                <a:effectLst/>
              </a:rPr>
              <a:t>()` ungrouping output (override with `.groups` argument) This is just to tell you the data fed into the summary was grouped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50B10C-5AE6-0845-8B94-A272F6B80DE2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17862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1. Arrange, select, filter, mutate, summarize, </a:t>
            </a:r>
            <a:r>
              <a:rPr lang="en-US" dirty="0" err="1"/>
              <a:t>groupby</a:t>
            </a:r>
            <a:endParaRPr lang="en-US" dirty="0"/>
          </a:p>
          <a:p>
            <a:r>
              <a:rPr lang="en-US" dirty="0"/>
              <a:t>2. Mutate</a:t>
            </a:r>
          </a:p>
          <a:p>
            <a:r>
              <a:rPr lang="en-US" dirty="0"/>
              <a:t>3. Ascending, descending</a:t>
            </a:r>
          </a:p>
          <a:p>
            <a:r>
              <a:rPr lang="en-US" dirty="0"/>
              <a:t>4. The `pipe` command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50B10C-5AE6-0845-8B94-A272F6B80DE2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47105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50B10C-5AE6-0845-8B94-A272F6B80DE2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48212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50B10C-5AE6-0845-8B94-A272F6B80DE2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62240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7D943B-2D3B-184E-B34B-9EE5F870668F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92687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Have note on opposite of gather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50B10C-5AE6-0845-8B94-A272F6B80DE2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81756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7D943B-2D3B-184E-B34B-9EE5F870668F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0160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 main panes:</a:t>
            </a:r>
          </a:p>
          <a:p>
            <a:r>
              <a:rPr lang="en-US" dirty="0"/>
              <a:t>Top left-Script and notebook  viewer</a:t>
            </a:r>
          </a:p>
          <a:p>
            <a:r>
              <a:rPr lang="en-US" dirty="0"/>
              <a:t>Top right-Environment. Variables and history</a:t>
            </a:r>
          </a:p>
          <a:p>
            <a:r>
              <a:rPr lang="en-US" dirty="0"/>
              <a:t>Bottom Left-Console/Terminal</a:t>
            </a:r>
          </a:p>
          <a:p>
            <a:r>
              <a:rPr lang="en-US" dirty="0"/>
              <a:t>Bottom right-file explorer, graphics pane, packages and help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7D943B-2D3B-184E-B34B-9EE5F870668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9959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Notice identical layout as R Studio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7D943B-2D3B-184E-B34B-9EE5F870668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8231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Notice identical layout as R Studio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7D943B-2D3B-184E-B34B-9EE5F870668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2594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Make slide for uploading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50B10C-5AE6-0845-8B94-A272F6B80DE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7293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 about the various windows console versus script file </a:t>
            </a:r>
            <a:r>
              <a:rPr lang="en-US" dirty="0" err="1"/>
              <a:t>ect</a:t>
            </a:r>
            <a:r>
              <a:rPr lang="en-US" dirty="0"/>
              <a:t>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50B10C-5AE6-0845-8B94-A272F6B80DE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364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are running all these commands in the script file if we make a mistake we can edit and rerun. We can also make comments using # and it will not get in the way of the code.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50B10C-5AE6-0845-8B94-A272F6B80DE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4821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 is short for combine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91ADC0-465B-C743-8578-6CE816B90B1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8153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>
            <a:extLst>
              <a:ext uri="{FF2B5EF4-FFF2-40B4-BE49-F238E27FC236}">
                <a16:creationId xmlns:a16="http://schemas.microsoft.com/office/drawing/2014/main" id="{EB46B8FB-F6A2-5F47-A6CD-A7E17E69270F}"/>
              </a:ext>
            </a:extLst>
          </p:cNvPr>
          <p:cNvGrpSpPr/>
          <p:nvPr/>
        </p:nvGrpSpPr>
        <p:grpSpPr>
          <a:xfrm>
            <a:off x="6201388" y="0"/>
            <a:ext cx="5990612" cy="6858001"/>
            <a:chOff x="6201388" y="0"/>
            <a:chExt cx="5990612" cy="6858001"/>
          </a:xfrm>
        </p:grpSpPr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419BDE93-3EC2-4E4D-BC0B-417378F49EDA}"/>
                </a:ext>
              </a:extLst>
            </p:cNvPr>
            <p:cNvSpPr/>
            <p:nvPr/>
          </p:nvSpPr>
          <p:spPr>
            <a:xfrm>
              <a:off x="6201388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FE21F82F-1EE5-8240-97F8-387DF0253FCE}"/>
                </a:ext>
              </a:extLst>
            </p:cNvPr>
            <p:cNvSpPr/>
            <p:nvPr/>
          </p:nvSpPr>
          <p:spPr>
            <a:xfrm>
              <a:off x="6201389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2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4" y="565575"/>
                    <a:pt x="565362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AE1903E3-6B5F-6B4C-9A1F-62628A050AEB}"/>
                </a:ext>
              </a:extLst>
            </p:cNvPr>
            <p:cNvSpPr/>
            <p:nvPr/>
          </p:nvSpPr>
          <p:spPr>
            <a:xfrm>
              <a:off x="7564255" y="6292426"/>
              <a:ext cx="1130723" cy="565575"/>
            </a:xfrm>
            <a:custGeom>
              <a:avLst/>
              <a:gdLst>
                <a:gd name="connsiteX0" fmla="*/ 565362 w 1130723"/>
                <a:gd name="connsiteY0" fmla="*/ 0 h 565575"/>
                <a:gd name="connsiteX1" fmla="*/ 1130723 w 1130723"/>
                <a:gd name="connsiteY1" fmla="*/ 565362 h 565575"/>
                <a:gd name="connsiteX2" fmla="*/ 1130702 w 1130723"/>
                <a:gd name="connsiteY2" fmla="*/ 565575 h 565575"/>
                <a:gd name="connsiteX3" fmla="*/ 21 w 1130723"/>
                <a:gd name="connsiteY3" fmla="*/ 565575 h 565575"/>
                <a:gd name="connsiteX4" fmla="*/ 0 w 1130723"/>
                <a:gd name="connsiteY4" fmla="*/ 565362 h 565575"/>
                <a:gd name="connsiteX5" fmla="*/ 565362 w 1130723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3" h="565575">
                  <a:moveTo>
                    <a:pt x="565362" y="0"/>
                  </a:moveTo>
                  <a:cubicBezTo>
                    <a:pt x="877602" y="0"/>
                    <a:pt x="1130723" y="253121"/>
                    <a:pt x="1130723" y="565362"/>
                  </a:cubicBezTo>
                  <a:lnTo>
                    <a:pt x="1130702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0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F7C55863-3B37-0743-B001-1A970033FBA8}"/>
                </a:ext>
              </a:extLst>
            </p:cNvPr>
            <p:cNvSpPr/>
            <p:nvPr/>
          </p:nvSpPr>
          <p:spPr>
            <a:xfrm>
              <a:off x="7564253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932B4C24-3A58-924C-B79A-D961EF7C2C48}"/>
                </a:ext>
              </a:extLst>
            </p:cNvPr>
            <p:cNvSpPr/>
            <p:nvPr/>
          </p:nvSpPr>
          <p:spPr>
            <a:xfrm>
              <a:off x="7564253" y="217788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21EF52E0-D2CF-544F-93A6-4D7B45A0483A}"/>
                </a:ext>
              </a:extLst>
            </p:cNvPr>
            <p:cNvSpPr/>
            <p:nvPr/>
          </p:nvSpPr>
          <p:spPr>
            <a:xfrm>
              <a:off x="7564253" y="80636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6966CFE5-1C8C-2E4F-9B2D-A8438F5A5322}"/>
                </a:ext>
              </a:extLst>
            </p:cNvPr>
            <p:cNvSpPr/>
            <p:nvPr/>
          </p:nvSpPr>
          <p:spPr>
            <a:xfrm>
              <a:off x="7564254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3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3" y="565575"/>
                    <a:pt x="565363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9FD29EF3-A5B2-554A-A307-6BE1BCE8AF03}"/>
                </a:ext>
              </a:extLst>
            </p:cNvPr>
            <p:cNvSpPr/>
            <p:nvPr/>
          </p:nvSpPr>
          <p:spPr>
            <a:xfrm>
              <a:off x="8927118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2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2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AC1ECAD8-0CF2-934D-AA1E-C108208CDE6F}"/>
                </a:ext>
              </a:extLst>
            </p:cNvPr>
            <p:cNvSpPr/>
            <p:nvPr/>
          </p:nvSpPr>
          <p:spPr>
            <a:xfrm>
              <a:off x="8927118" y="492091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DB14DED1-3A58-8C4D-902E-2A9F34043F61}"/>
                </a:ext>
              </a:extLst>
            </p:cNvPr>
            <p:cNvSpPr/>
            <p:nvPr/>
          </p:nvSpPr>
          <p:spPr>
            <a:xfrm>
              <a:off x="8927118" y="354939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65D65157-5719-0341-A807-A8956595FB4C}"/>
                </a:ext>
              </a:extLst>
            </p:cNvPr>
            <p:cNvSpPr/>
            <p:nvPr/>
          </p:nvSpPr>
          <p:spPr>
            <a:xfrm>
              <a:off x="8927118" y="217788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A7F23F74-B777-2A4C-8EF9-E798880D5942}"/>
                </a:ext>
              </a:extLst>
            </p:cNvPr>
            <p:cNvSpPr/>
            <p:nvPr/>
          </p:nvSpPr>
          <p:spPr>
            <a:xfrm>
              <a:off x="8927118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E3B9A050-0AE1-1D4B-A2AC-6EEF64B106D9}"/>
                </a:ext>
              </a:extLst>
            </p:cNvPr>
            <p:cNvSpPr/>
            <p:nvPr/>
          </p:nvSpPr>
          <p:spPr>
            <a:xfrm>
              <a:off x="8927117" y="0"/>
              <a:ext cx="1130726" cy="565576"/>
            </a:xfrm>
            <a:custGeom>
              <a:avLst/>
              <a:gdLst>
                <a:gd name="connsiteX0" fmla="*/ 22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2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2" name="Freeform 71">
              <a:extLst>
                <a:ext uri="{FF2B5EF4-FFF2-40B4-BE49-F238E27FC236}">
                  <a16:creationId xmlns:a16="http://schemas.microsoft.com/office/drawing/2014/main" id="{C424FE38-F803-8D47-BF56-1B18EC2B1F03}"/>
                </a:ext>
              </a:extLst>
            </p:cNvPr>
            <p:cNvSpPr/>
            <p:nvPr/>
          </p:nvSpPr>
          <p:spPr>
            <a:xfrm>
              <a:off x="10289984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1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E37187F2-9212-0641-97D0-1ACD50B748A8}"/>
                </a:ext>
              </a:extLst>
            </p:cNvPr>
            <p:cNvSpPr/>
            <p:nvPr/>
          </p:nvSpPr>
          <p:spPr>
            <a:xfrm>
              <a:off x="10289984" y="492091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C760C651-2AC4-564E-BEAA-AB7FAFE7F79F}"/>
                </a:ext>
              </a:extLst>
            </p:cNvPr>
            <p:cNvSpPr/>
            <p:nvPr/>
          </p:nvSpPr>
          <p:spPr>
            <a:xfrm>
              <a:off x="10289984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58B0A1B8-5BA3-3548-9511-B4904D05264B}"/>
                </a:ext>
              </a:extLst>
            </p:cNvPr>
            <p:cNvSpPr/>
            <p:nvPr/>
          </p:nvSpPr>
          <p:spPr>
            <a:xfrm>
              <a:off x="10289984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424CD779-EE9A-214D-9488-767327E373AA}"/>
                </a:ext>
              </a:extLst>
            </p:cNvPr>
            <p:cNvSpPr/>
            <p:nvPr/>
          </p:nvSpPr>
          <p:spPr>
            <a:xfrm>
              <a:off x="10289983" y="0"/>
              <a:ext cx="1130726" cy="565576"/>
            </a:xfrm>
            <a:custGeom>
              <a:avLst/>
              <a:gdLst>
                <a:gd name="connsiteX0" fmla="*/ 21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1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7" name="Freeform 76">
              <a:extLst>
                <a:ext uri="{FF2B5EF4-FFF2-40B4-BE49-F238E27FC236}">
                  <a16:creationId xmlns:a16="http://schemas.microsoft.com/office/drawing/2014/main" id="{630D08C6-9EFB-8540-875F-2A55DED2AAE3}"/>
                </a:ext>
              </a:extLst>
            </p:cNvPr>
            <p:cNvSpPr/>
            <p:nvPr/>
          </p:nvSpPr>
          <p:spPr>
            <a:xfrm>
              <a:off x="11652854" y="6295069"/>
              <a:ext cx="539146" cy="562931"/>
            </a:xfrm>
            <a:custGeom>
              <a:avLst/>
              <a:gdLst>
                <a:gd name="connsiteX0" fmla="*/ 539146 w 539146"/>
                <a:gd name="connsiteY0" fmla="*/ 0 h 562931"/>
                <a:gd name="connsiteX1" fmla="*/ 539146 w 539146"/>
                <a:gd name="connsiteY1" fmla="*/ 562931 h 562931"/>
                <a:gd name="connsiteX2" fmla="*/ 21 w 539146"/>
                <a:gd name="connsiteY2" fmla="*/ 562931 h 562931"/>
                <a:gd name="connsiteX3" fmla="*/ 0 w 539146"/>
                <a:gd name="connsiteY3" fmla="*/ 562719 h 562931"/>
                <a:gd name="connsiteX4" fmla="*/ 451422 w 539146"/>
                <a:gd name="connsiteY4" fmla="*/ 8843 h 562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6" h="562931">
                  <a:moveTo>
                    <a:pt x="539146" y="0"/>
                  </a:moveTo>
                  <a:lnTo>
                    <a:pt x="539146" y="562931"/>
                  </a:lnTo>
                  <a:lnTo>
                    <a:pt x="21" y="562931"/>
                  </a:lnTo>
                  <a:lnTo>
                    <a:pt x="0" y="562719"/>
                  </a:lnTo>
                  <a:cubicBezTo>
                    <a:pt x="0" y="289508"/>
                    <a:pt x="193796" y="61561"/>
                    <a:pt x="451422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D7E8DA86-1294-4641-9C52-6E153150641C}"/>
                </a:ext>
              </a:extLst>
            </p:cNvPr>
            <p:cNvSpPr/>
            <p:nvPr/>
          </p:nvSpPr>
          <p:spPr>
            <a:xfrm>
              <a:off x="11652853" y="4923555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9" name="Freeform 78">
              <a:extLst>
                <a:ext uri="{FF2B5EF4-FFF2-40B4-BE49-F238E27FC236}">
                  <a16:creationId xmlns:a16="http://schemas.microsoft.com/office/drawing/2014/main" id="{011063C9-2A43-3348-A018-F27FACAA778D}"/>
                </a:ext>
              </a:extLst>
            </p:cNvPr>
            <p:cNvSpPr/>
            <p:nvPr/>
          </p:nvSpPr>
          <p:spPr>
            <a:xfrm>
              <a:off x="11652853" y="3552039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EE85C7DE-D965-244F-BD95-3A05FF4AAC61}"/>
                </a:ext>
              </a:extLst>
            </p:cNvPr>
            <p:cNvSpPr/>
            <p:nvPr/>
          </p:nvSpPr>
          <p:spPr>
            <a:xfrm>
              <a:off x="11652853" y="2180524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9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315A1389-149A-3342-A863-637D42FDB28D}"/>
                </a:ext>
              </a:extLst>
            </p:cNvPr>
            <p:cNvSpPr/>
            <p:nvPr/>
          </p:nvSpPr>
          <p:spPr>
            <a:xfrm>
              <a:off x="11652853" y="809010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2" name="Freeform 81">
              <a:extLst>
                <a:ext uri="{FF2B5EF4-FFF2-40B4-BE49-F238E27FC236}">
                  <a16:creationId xmlns:a16="http://schemas.microsoft.com/office/drawing/2014/main" id="{B149CC6F-B6C6-BE46-B451-1BF7D47A8936}"/>
                </a:ext>
              </a:extLst>
            </p:cNvPr>
            <p:cNvSpPr/>
            <p:nvPr/>
          </p:nvSpPr>
          <p:spPr>
            <a:xfrm>
              <a:off x="11652853" y="1"/>
              <a:ext cx="539147" cy="562933"/>
            </a:xfrm>
            <a:custGeom>
              <a:avLst/>
              <a:gdLst>
                <a:gd name="connsiteX0" fmla="*/ 22 w 539147"/>
                <a:gd name="connsiteY0" fmla="*/ 0 h 562933"/>
                <a:gd name="connsiteX1" fmla="*/ 539147 w 539147"/>
                <a:gd name="connsiteY1" fmla="*/ 0 h 562933"/>
                <a:gd name="connsiteX2" fmla="*/ 539147 w 539147"/>
                <a:gd name="connsiteY2" fmla="*/ 562933 h 562933"/>
                <a:gd name="connsiteX3" fmla="*/ 451423 w 539147"/>
                <a:gd name="connsiteY3" fmla="*/ 554090 h 562933"/>
                <a:gd name="connsiteX4" fmla="*/ 0 w 539147"/>
                <a:gd name="connsiteY4" fmla="*/ 214 h 562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562933">
                  <a:moveTo>
                    <a:pt x="22" y="0"/>
                  </a:moveTo>
                  <a:lnTo>
                    <a:pt x="539147" y="0"/>
                  </a:lnTo>
                  <a:lnTo>
                    <a:pt x="539147" y="562933"/>
                  </a:lnTo>
                  <a:lnTo>
                    <a:pt x="451423" y="554090"/>
                  </a:lnTo>
                  <a:cubicBezTo>
                    <a:pt x="193797" y="501372"/>
                    <a:pt x="0" y="27342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DAB39E9-6F50-3F4B-9DDB-FC0E0CA993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5150" y="768334"/>
            <a:ext cx="5066001" cy="2866405"/>
          </a:xfrm>
        </p:spPr>
        <p:txBody>
          <a:bodyPr anchor="t"/>
          <a:lstStyle>
            <a:lvl1pPr algn="l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B2C33E-E9A6-304D-BBCB-97AD0B213C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5150" y="4283239"/>
            <a:ext cx="5066001" cy="1475177"/>
          </a:xfrm>
        </p:spPr>
        <p:txBody>
          <a:bodyPr anchor="b"/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9C75C4-E533-BE48-B528-D1A278BC39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66928" y="457200"/>
            <a:ext cx="3608205" cy="365125"/>
          </a:xfrm>
        </p:spPr>
        <p:txBody>
          <a:bodyPr/>
          <a:lstStyle>
            <a:lvl1pPr algn="l">
              <a:defRPr/>
            </a:lvl1pPr>
          </a:lstStyle>
          <a:p>
            <a:pPr algn="l"/>
            <a:fld id="{A5B0A250-5CC0-1746-B209-08E8B0DAE6AF}" type="datetimeFigureOut">
              <a:rPr lang="en-US" smtClean="0"/>
              <a:pPr algn="l"/>
              <a:t>8/24/22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09BA8A-EF83-434D-A90E-0805D1104A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CFDDE0-90B9-AD4E-B0EB-E7464FA9C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17335" y="6141085"/>
            <a:ext cx="813816" cy="365125"/>
          </a:xfrm>
        </p:spPr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33A3282-0389-C547-8CA6-7F3E7F27B34D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5066001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58777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7ED46EE4-CE67-DD46-A751-9FEA049A22B8}"/>
              </a:ext>
            </a:extLst>
          </p:cNvPr>
          <p:cNvGrpSpPr/>
          <p:nvPr/>
        </p:nvGrpSpPr>
        <p:grpSpPr>
          <a:xfrm>
            <a:off x="8928528" y="0"/>
            <a:ext cx="3263472" cy="6858000"/>
            <a:chOff x="8928528" y="0"/>
            <a:chExt cx="3263472" cy="6858000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955C5B70-D34F-8A49-B220-808CE2BBB7F3}"/>
                </a:ext>
              </a:extLst>
            </p:cNvPr>
            <p:cNvSpPr/>
            <p:nvPr/>
          </p:nvSpPr>
          <p:spPr>
            <a:xfrm>
              <a:off x="8928528" y="4918120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4BBFE624-6DBD-8541-B43B-180C0AFA21F0}"/>
                </a:ext>
              </a:extLst>
            </p:cNvPr>
            <p:cNvSpPr/>
            <p:nvPr/>
          </p:nvSpPr>
          <p:spPr>
            <a:xfrm>
              <a:off x="8928528" y="0"/>
              <a:ext cx="1130724" cy="565573"/>
            </a:xfrm>
            <a:custGeom>
              <a:avLst/>
              <a:gdLst>
                <a:gd name="connsiteX0" fmla="*/ 22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2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6E01AC23-2120-A542-B140-5A29AA27A2C8}"/>
                </a:ext>
              </a:extLst>
            </p:cNvPr>
            <p:cNvSpPr/>
            <p:nvPr/>
          </p:nvSpPr>
          <p:spPr>
            <a:xfrm>
              <a:off x="10291391" y="6292417"/>
              <a:ext cx="1130724" cy="565583"/>
            </a:xfrm>
            <a:custGeom>
              <a:avLst/>
              <a:gdLst>
                <a:gd name="connsiteX0" fmla="*/ 565362 w 1130724"/>
                <a:gd name="connsiteY0" fmla="*/ 0 h 565583"/>
                <a:gd name="connsiteX1" fmla="*/ 1130724 w 1130724"/>
                <a:gd name="connsiteY1" fmla="*/ 565362 h 565583"/>
                <a:gd name="connsiteX2" fmla="*/ 1130702 w 1130724"/>
                <a:gd name="connsiteY2" fmla="*/ 565583 h 565583"/>
                <a:gd name="connsiteX3" fmla="*/ 22 w 1130724"/>
                <a:gd name="connsiteY3" fmla="*/ 565583 h 565583"/>
                <a:gd name="connsiteX4" fmla="*/ 0 w 1130724"/>
                <a:gd name="connsiteY4" fmla="*/ 565362 h 565583"/>
                <a:gd name="connsiteX5" fmla="*/ 565362 w 1130724"/>
                <a:gd name="connsiteY5" fmla="*/ 0 h 565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83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2" y="565583"/>
                  </a:lnTo>
                  <a:lnTo>
                    <a:pt x="22" y="565583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154689C0-9C35-9B4D-906B-DA287DA55A38}"/>
                </a:ext>
              </a:extLst>
            </p:cNvPr>
            <p:cNvSpPr/>
            <p:nvPr/>
          </p:nvSpPr>
          <p:spPr>
            <a:xfrm>
              <a:off x="10291392" y="3549390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696570F0-11E0-6147-9053-E3A4B5DBA0E4}"/>
                </a:ext>
              </a:extLst>
            </p:cNvPr>
            <p:cNvSpPr/>
            <p:nvPr/>
          </p:nvSpPr>
          <p:spPr>
            <a:xfrm>
              <a:off x="10291392" y="2177876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BDD97F6-A366-B54A-B889-42E97AFEDE37}"/>
                </a:ext>
              </a:extLst>
            </p:cNvPr>
            <p:cNvSpPr/>
            <p:nvPr/>
          </p:nvSpPr>
          <p:spPr>
            <a:xfrm>
              <a:off x="10291392" y="806363"/>
              <a:ext cx="1130724" cy="113072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58E853BC-EE80-374B-B823-8D51A948C4CF}"/>
                </a:ext>
              </a:extLst>
            </p:cNvPr>
            <p:cNvSpPr/>
            <p:nvPr/>
          </p:nvSpPr>
          <p:spPr>
            <a:xfrm>
              <a:off x="10291392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4B5B70B1-649D-9848-B5D4-6DE04D55F5F0}"/>
                </a:ext>
              </a:extLst>
            </p:cNvPr>
            <p:cNvSpPr/>
            <p:nvPr/>
          </p:nvSpPr>
          <p:spPr>
            <a:xfrm>
              <a:off x="11654256" y="6295201"/>
              <a:ext cx="537744" cy="562799"/>
            </a:xfrm>
            <a:custGeom>
              <a:avLst/>
              <a:gdLst>
                <a:gd name="connsiteX0" fmla="*/ 537744 w 537744"/>
                <a:gd name="connsiteY0" fmla="*/ 0 h 562799"/>
                <a:gd name="connsiteX1" fmla="*/ 537744 w 537744"/>
                <a:gd name="connsiteY1" fmla="*/ 562799 h 562799"/>
                <a:gd name="connsiteX2" fmla="*/ 22 w 537744"/>
                <a:gd name="connsiteY2" fmla="*/ 562799 h 562799"/>
                <a:gd name="connsiteX3" fmla="*/ 0 w 537744"/>
                <a:gd name="connsiteY3" fmla="*/ 562578 h 562799"/>
                <a:gd name="connsiteX4" fmla="*/ 451422 w 537744"/>
                <a:gd name="connsiteY4" fmla="*/ 8702 h 562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562799">
                  <a:moveTo>
                    <a:pt x="537744" y="0"/>
                  </a:moveTo>
                  <a:lnTo>
                    <a:pt x="537744" y="562799"/>
                  </a:lnTo>
                  <a:lnTo>
                    <a:pt x="22" y="562799"/>
                  </a:lnTo>
                  <a:lnTo>
                    <a:pt x="0" y="562578"/>
                  </a:ln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46A2092A-2157-0A49-937F-BBAE14687DE7}"/>
                </a:ext>
              </a:extLst>
            </p:cNvPr>
            <p:cNvSpPr/>
            <p:nvPr/>
          </p:nvSpPr>
          <p:spPr>
            <a:xfrm>
              <a:off x="11654256" y="4923687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F092371E-D526-AF43-816F-F7AEBA9FF166}"/>
                </a:ext>
              </a:extLst>
            </p:cNvPr>
            <p:cNvSpPr/>
            <p:nvPr/>
          </p:nvSpPr>
          <p:spPr>
            <a:xfrm>
              <a:off x="11654256" y="3552173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06995714-B51E-E84A-9FD5-3AD33004E517}"/>
                </a:ext>
              </a:extLst>
            </p:cNvPr>
            <p:cNvSpPr/>
            <p:nvPr/>
          </p:nvSpPr>
          <p:spPr>
            <a:xfrm>
              <a:off x="11654256" y="2180659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0FDB0CC5-76AA-6E44-8376-4EE649C1DE42}"/>
                </a:ext>
              </a:extLst>
            </p:cNvPr>
            <p:cNvSpPr/>
            <p:nvPr/>
          </p:nvSpPr>
          <p:spPr>
            <a:xfrm>
              <a:off x="11654256" y="809146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3D981F0B-8982-1C45-8D7C-30E744003823}"/>
                </a:ext>
              </a:extLst>
            </p:cNvPr>
            <p:cNvSpPr/>
            <p:nvPr/>
          </p:nvSpPr>
          <p:spPr>
            <a:xfrm>
              <a:off x="11654256" y="0"/>
              <a:ext cx="537744" cy="562788"/>
            </a:xfrm>
            <a:custGeom>
              <a:avLst/>
              <a:gdLst>
                <a:gd name="connsiteX0" fmla="*/ 21 w 537744"/>
                <a:gd name="connsiteY0" fmla="*/ 0 h 562788"/>
                <a:gd name="connsiteX1" fmla="*/ 537744 w 537744"/>
                <a:gd name="connsiteY1" fmla="*/ 0 h 562788"/>
                <a:gd name="connsiteX2" fmla="*/ 537744 w 537744"/>
                <a:gd name="connsiteY2" fmla="*/ 562788 h 562788"/>
                <a:gd name="connsiteX3" fmla="*/ 451422 w 537744"/>
                <a:gd name="connsiteY3" fmla="*/ 554086 h 562788"/>
                <a:gd name="connsiteX4" fmla="*/ 0 w 537744"/>
                <a:gd name="connsiteY4" fmla="*/ 211 h 56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562788">
                  <a:moveTo>
                    <a:pt x="21" y="0"/>
                  </a:moveTo>
                  <a:lnTo>
                    <a:pt x="537744" y="0"/>
                  </a:lnTo>
                  <a:lnTo>
                    <a:pt x="537744" y="562788"/>
                  </a:lnTo>
                  <a:lnTo>
                    <a:pt x="451422" y="554086"/>
                  </a:lnTo>
                  <a:cubicBezTo>
                    <a:pt x="193796" y="501368"/>
                    <a:pt x="0" y="273421"/>
                    <a:pt x="0" y="2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F76EEB7-1E87-0447-8CD6-DD220CF4E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8AE526-3A03-9B41-8C9F-27156E701C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D08D72-182D-C947-B3F7-B74948D084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8/24/22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76E396-D059-AF4D-A1D9-C1347978A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8845B6-87C0-2F4A-8146-00E911CDF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480" y="6141085"/>
            <a:ext cx="813816" cy="365125"/>
          </a:xfrm>
        </p:spPr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78A912D-4325-C449-BF2E-F331A221C695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7335146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74412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C3803ECC-8207-244B-8051-94AA5304EDD9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CF2E8536-821C-3846-A152-2001B7BA4BC9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57A02781-FFB4-C04E-97FB-78D26A9E8F1C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14C29607-37D2-7A4B-98E2-2C851CD6776C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D12FC7BA-80CC-1C4E-B268-B3EEA08137F1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BEBC8FB1-96B9-D84A-BD2A-BC8410EBE012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5A8455B4-A778-B44D-A7E8-C45A4846D9F7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B0407CCA-80EF-2B45-8F8C-7D5796A61B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950095" y="976630"/>
            <a:ext cx="2268507" cy="47845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A221C3-F2D3-FC4F-938B-4C4CAC7370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65150" y="976630"/>
            <a:ext cx="8264057" cy="478459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061B46-3E9A-AC48-8C84-5B46EA1EC5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8/24/22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9F8F49-5859-714C-8EE1-61A74F324E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2B6F69-3FFA-D94F-BA99-873D36F7F6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31B40EC-87DB-A64F-9D4B-98A86F7CEFFF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040612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8/24/22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140286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F0CAFDA3-320A-C24D-A7A1-20C1267EC987}"/>
              </a:ext>
            </a:extLst>
          </p:cNvPr>
          <p:cNvGrpSpPr/>
          <p:nvPr/>
        </p:nvGrpSpPr>
        <p:grpSpPr>
          <a:xfrm>
            <a:off x="8928528" y="0"/>
            <a:ext cx="3263472" cy="6858000"/>
            <a:chOff x="8928528" y="0"/>
            <a:chExt cx="3263472" cy="6858000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D2411669-6E2C-2243-99CD-6BC9D724FA1F}"/>
                </a:ext>
              </a:extLst>
            </p:cNvPr>
            <p:cNvSpPr/>
            <p:nvPr/>
          </p:nvSpPr>
          <p:spPr>
            <a:xfrm>
              <a:off x="8928528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C4E0C522-0F40-ED44-A700-F1BCD1CF74F5}"/>
                </a:ext>
              </a:extLst>
            </p:cNvPr>
            <p:cNvSpPr/>
            <p:nvPr/>
          </p:nvSpPr>
          <p:spPr>
            <a:xfrm>
              <a:off x="8928528" y="0"/>
              <a:ext cx="1130724" cy="565573"/>
            </a:xfrm>
            <a:custGeom>
              <a:avLst/>
              <a:gdLst>
                <a:gd name="connsiteX0" fmla="*/ 22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2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B79B4380-CBEC-C341-A10E-5EF9A8597959}"/>
                </a:ext>
              </a:extLst>
            </p:cNvPr>
            <p:cNvSpPr/>
            <p:nvPr/>
          </p:nvSpPr>
          <p:spPr>
            <a:xfrm>
              <a:off x="10291391" y="6292417"/>
              <a:ext cx="1130724" cy="565583"/>
            </a:xfrm>
            <a:custGeom>
              <a:avLst/>
              <a:gdLst>
                <a:gd name="connsiteX0" fmla="*/ 565362 w 1130724"/>
                <a:gd name="connsiteY0" fmla="*/ 0 h 565583"/>
                <a:gd name="connsiteX1" fmla="*/ 1130724 w 1130724"/>
                <a:gd name="connsiteY1" fmla="*/ 565362 h 565583"/>
                <a:gd name="connsiteX2" fmla="*/ 1130702 w 1130724"/>
                <a:gd name="connsiteY2" fmla="*/ 565583 h 565583"/>
                <a:gd name="connsiteX3" fmla="*/ 22 w 1130724"/>
                <a:gd name="connsiteY3" fmla="*/ 565583 h 565583"/>
                <a:gd name="connsiteX4" fmla="*/ 0 w 1130724"/>
                <a:gd name="connsiteY4" fmla="*/ 565362 h 565583"/>
                <a:gd name="connsiteX5" fmla="*/ 565362 w 1130724"/>
                <a:gd name="connsiteY5" fmla="*/ 0 h 565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83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2" y="565583"/>
                  </a:lnTo>
                  <a:lnTo>
                    <a:pt x="22" y="565583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F04AD70E-5490-4C4E-A05D-D67949C51A74}"/>
                </a:ext>
              </a:extLst>
            </p:cNvPr>
            <p:cNvSpPr/>
            <p:nvPr/>
          </p:nvSpPr>
          <p:spPr>
            <a:xfrm>
              <a:off x="10291392" y="3549390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128A8883-9F24-0047-92B7-45B3D2E7D9C0}"/>
                </a:ext>
              </a:extLst>
            </p:cNvPr>
            <p:cNvSpPr/>
            <p:nvPr/>
          </p:nvSpPr>
          <p:spPr>
            <a:xfrm>
              <a:off x="10291392" y="2177876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AAC3A3BB-FD2C-FB44-9478-FA87EF229D37}"/>
                </a:ext>
              </a:extLst>
            </p:cNvPr>
            <p:cNvSpPr/>
            <p:nvPr/>
          </p:nvSpPr>
          <p:spPr>
            <a:xfrm>
              <a:off x="10291392" y="806363"/>
              <a:ext cx="1130724" cy="113072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BF46B3B1-E981-BB40-B916-51A6D3851969}"/>
                </a:ext>
              </a:extLst>
            </p:cNvPr>
            <p:cNvSpPr/>
            <p:nvPr/>
          </p:nvSpPr>
          <p:spPr>
            <a:xfrm>
              <a:off x="10291392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EA7DAE92-7D6B-B042-83BE-047C8EC322A0}"/>
                </a:ext>
              </a:extLst>
            </p:cNvPr>
            <p:cNvSpPr/>
            <p:nvPr/>
          </p:nvSpPr>
          <p:spPr>
            <a:xfrm>
              <a:off x="11654256" y="6295201"/>
              <a:ext cx="537744" cy="562799"/>
            </a:xfrm>
            <a:custGeom>
              <a:avLst/>
              <a:gdLst>
                <a:gd name="connsiteX0" fmla="*/ 537744 w 537744"/>
                <a:gd name="connsiteY0" fmla="*/ 0 h 562799"/>
                <a:gd name="connsiteX1" fmla="*/ 537744 w 537744"/>
                <a:gd name="connsiteY1" fmla="*/ 562799 h 562799"/>
                <a:gd name="connsiteX2" fmla="*/ 22 w 537744"/>
                <a:gd name="connsiteY2" fmla="*/ 562799 h 562799"/>
                <a:gd name="connsiteX3" fmla="*/ 0 w 537744"/>
                <a:gd name="connsiteY3" fmla="*/ 562578 h 562799"/>
                <a:gd name="connsiteX4" fmla="*/ 451422 w 537744"/>
                <a:gd name="connsiteY4" fmla="*/ 8702 h 562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562799">
                  <a:moveTo>
                    <a:pt x="537744" y="0"/>
                  </a:moveTo>
                  <a:lnTo>
                    <a:pt x="537744" y="562799"/>
                  </a:lnTo>
                  <a:lnTo>
                    <a:pt x="22" y="562799"/>
                  </a:lnTo>
                  <a:lnTo>
                    <a:pt x="0" y="562578"/>
                  </a:ln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06AADCE6-4277-EA49-AF23-63B53CA6772A}"/>
                </a:ext>
              </a:extLst>
            </p:cNvPr>
            <p:cNvSpPr/>
            <p:nvPr/>
          </p:nvSpPr>
          <p:spPr>
            <a:xfrm>
              <a:off x="11654256" y="4923687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58CEA343-047B-DF4E-A7A8-881C7740EA36}"/>
                </a:ext>
              </a:extLst>
            </p:cNvPr>
            <p:cNvSpPr/>
            <p:nvPr/>
          </p:nvSpPr>
          <p:spPr>
            <a:xfrm>
              <a:off x="11654256" y="3552173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FCCBAA07-17CE-2740-AA04-AEDA5EAD2796}"/>
                </a:ext>
              </a:extLst>
            </p:cNvPr>
            <p:cNvSpPr/>
            <p:nvPr/>
          </p:nvSpPr>
          <p:spPr>
            <a:xfrm>
              <a:off x="11654256" y="2180659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BF15C430-7951-6040-BD4C-4E996E94480E}"/>
                </a:ext>
              </a:extLst>
            </p:cNvPr>
            <p:cNvSpPr/>
            <p:nvPr/>
          </p:nvSpPr>
          <p:spPr>
            <a:xfrm>
              <a:off x="11654256" y="809146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0B3467F9-370D-5C4C-9EDE-E0CA0E401568}"/>
                </a:ext>
              </a:extLst>
            </p:cNvPr>
            <p:cNvSpPr/>
            <p:nvPr/>
          </p:nvSpPr>
          <p:spPr>
            <a:xfrm>
              <a:off x="11654256" y="0"/>
              <a:ext cx="537744" cy="562788"/>
            </a:xfrm>
            <a:custGeom>
              <a:avLst/>
              <a:gdLst>
                <a:gd name="connsiteX0" fmla="*/ 21 w 537744"/>
                <a:gd name="connsiteY0" fmla="*/ 0 h 562788"/>
                <a:gd name="connsiteX1" fmla="*/ 537744 w 537744"/>
                <a:gd name="connsiteY1" fmla="*/ 0 h 562788"/>
                <a:gd name="connsiteX2" fmla="*/ 537744 w 537744"/>
                <a:gd name="connsiteY2" fmla="*/ 562788 h 562788"/>
                <a:gd name="connsiteX3" fmla="*/ 451422 w 537744"/>
                <a:gd name="connsiteY3" fmla="*/ 554086 h 562788"/>
                <a:gd name="connsiteX4" fmla="*/ 0 w 537744"/>
                <a:gd name="connsiteY4" fmla="*/ 211 h 56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562788">
                  <a:moveTo>
                    <a:pt x="21" y="0"/>
                  </a:moveTo>
                  <a:lnTo>
                    <a:pt x="537744" y="0"/>
                  </a:lnTo>
                  <a:lnTo>
                    <a:pt x="537744" y="562788"/>
                  </a:lnTo>
                  <a:lnTo>
                    <a:pt x="451422" y="554086"/>
                  </a:lnTo>
                  <a:cubicBezTo>
                    <a:pt x="193796" y="501368"/>
                    <a:pt x="0" y="273421"/>
                    <a:pt x="0" y="2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652A1E4-52BA-534C-AECC-35C3CF44F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315675-65B4-E14F-9785-663A83B7B6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676A1E-2332-684F-BDD2-687C166BDE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8/24/22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BB8CB0-B7BE-7D4F-B254-8A2F8AEC27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E5A569-A063-8E40-B703-82B11D2A9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7169" y="6141085"/>
            <a:ext cx="813816" cy="365125"/>
          </a:xfrm>
        </p:spPr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231D73A-BA91-794F-8C09-4F4B41A6D08B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7335835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50877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3ABDDED5-B489-454D-A72D-46C9473AB018}"/>
              </a:ext>
            </a:extLst>
          </p:cNvPr>
          <p:cNvGrpSpPr/>
          <p:nvPr/>
        </p:nvGrpSpPr>
        <p:grpSpPr>
          <a:xfrm>
            <a:off x="6201388" y="0"/>
            <a:ext cx="5990612" cy="6858001"/>
            <a:chOff x="6201388" y="0"/>
            <a:chExt cx="5990612" cy="6858001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E6338A9A-49A1-B04D-B479-43604A5CD6D5}"/>
                </a:ext>
              </a:extLst>
            </p:cNvPr>
            <p:cNvSpPr/>
            <p:nvPr/>
          </p:nvSpPr>
          <p:spPr>
            <a:xfrm>
              <a:off x="6201388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3151B6D8-101B-F34D-992A-1668DB5D0067}"/>
                </a:ext>
              </a:extLst>
            </p:cNvPr>
            <p:cNvSpPr/>
            <p:nvPr/>
          </p:nvSpPr>
          <p:spPr>
            <a:xfrm>
              <a:off x="6201389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2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4" y="565575"/>
                    <a:pt x="565362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21D4DE71-EB1A-E74C-9364-5FEC5377F4EF}"/>
                </a:ext>
              </a:extLst>
            </p:cNvPr>
            <p:cNvSpPr/>
            <p:nvPr/>
          </p:nvSpPr>
          <p:spPr>
            <a:xfrm>
              <a:off x="7564255" y="6292426"/>
              <a:ext cx="1130723" cy="565575"/>
            </a:xfrm>
            <a:custGeom>
              <a:avLst/>
              <a:gdLst>
                <a:gd name="connsiteX0" fmla="*/ 565362 w 1130723"/>
                <a:gd name="connsiteY0" fmla="*/ 0 h 565575"/>
                <a:gd name="connsiteX1" fmla="*/ 1130723 w 1130723"/>
                <a:gd name="connsiteY1" fmla="*/ 565362 h 565575"/>
                <a:gd name="connsiteX2" fmla="*/ 1130702 w 1130723"/>
                <a:gd name="connsiteY2" fmla="*/ 565575 h 565575"/>
                <a:gd name="connsiteX3" fmla="*/ 21 w 1130723"/>
                <a:gd name="connsiteY3" fmla="*/ 565575 h 565575"/>
                <a:gd name="connsiteX4" fmla="*/ 0 w 1130723"/>
                <a:gd name="connsiteY4" fmla="*/ 565362 h 565575"/>
                <a:gd name="connsiteX5" fmla="*/ 565362 w 1130723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3" h="565575">
                  <a:moveTo>
                    <a:pt x="565362" y="0"/>
                  </a:moveTo>
                  <a:cubicBezTo>
                    <a:pt x="877602" y="0"/>
                    <a:pt x="1130723" y="253121"/>
                    <a:pt x="1130723" y="565362"/>
                  </a:cubicBezTo>
                  <a:lnTo>
                    <a:pt x="1130702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0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BD99A5CD-9D3A-DA46-AD96-34B9DB522051}"/>
                </a:ext>
              </a:extLst>
            </p:cNvPr>
            <p:cNvSpPr/>
            <p:nvPr/>
          </p:nvSpPr>
          <p:spPr>
            <a:xfrm>
              <a:off x="7564253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E6537DF9-74F2-924C-9B63-22B100C80C92}"/>
                </a:ext>
              </a:extLst>
            </p:cNvPr>
            <p:cNvSpPr/>
            <p:nvPr/>
          </p:nvSpPr>
          <p:spPr>
            <a:xfrm>
              <a:off x="7564253" y="217788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D7655457-8E4D-F34C-A595-66A45E9C3A1F}"/>
                </a:ext>
              </a:extLst>
            </p:cNvPr>
            <p:cNvSpPr/>
            <p:nvPr/>
          </p:nvSpPr>
          <p:spPr>
            <a:xfrm>
              <a:off x="7564253" y="80636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FB0E8D2C-8947-E44C-BC5F-F81B083DAA3E}"/>
                </a:ext>
              </a:extLst>
            </p:cNvPr>
            <p:cNvSpPr/>
            <p:nvPr/>
          </p:nvSpPr>
          <p:spPr>
            <a:xfrm>
              <a:off x="7564254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3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3" y="565575"/>
                    <a:pt x="565363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ED57F45D-85B8-AC49-A2BA-E941F1BE7F15}"/>
                </a:ext>
              </a:extLst>
            </p:cNvPr>
            <p:cNvSpPr/>
            <p:nvPr/>
          </p:nvSpPr>
          <p:spPr>
            <a:xfrm>
              <a:off x="8927118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2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2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DA576359-CAE3-634C-8DF8-A834BCD7D668}"/>
                </a:ext>
              </a:extLst>
            </p:cNvPr>
            <p:cNvSpPr/>
            <p:nvPr/>
          </p:nvSpPr>
          <p:spPr>
            <a:xfrm>
              <a:off x="8927118" y="492091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16343F35-6601-BD4A-B9A5-25361D0453D2}"/>
                </a:ext>
              </a:extLst>
            </p:cNvPr>
            <p:cNvSpPr/>
            <p:nvPr/>
          </p:nvSpPr>
          <p:spPr>
            <a:xfrm>
              <a:off x="8927118" y="354939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5ED1C169-DCD9-9C4B-91B1-519621155A64}"/>
                </a:ext>
              </a:extLst>
            </p:cNvPr>
            <p:cNvSpPr/>
            <p:nvPr/>
          </p:nvSpPr>
          <p:spPr>
            <a:xfrm>
              <a:off x="8927118" y="217788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32328AC7-E0BC-0E46-A25B-11D523EC8100}"/>
                </a:ext>
              </a:extLst>
            </p:cNvPr>
            <p:cNvSpPr/>
            <p:nvPr/>
          </p:nvSpPr>
          <p:spPr>
            <a:xfrm>
              <a:off x="8927118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32BBE02A-588F-6C4D-B310-694098C6A340}"/>
                </a:ext>
              </a:extLst>
            </p:cNvPr>
            <p:cNvSpPr/>
            <p:nvPr/>
          </p:nvSpPr>
          <p:spPr>
            <a:xfrm>
              <a:off x="8927117" y="0"/>
              <a:ext cx="1130726" cy="565576"/>
            </a:xfrm>
            <a:custGeom>
              <a:avLst/>
              <a:gdLst>
                <a:gd name="connsiteX0" fmla="*/ 22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2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6751D5A0-C90A-0A44-8654-CFE1B719B353}"/>
                </a:ext>
              </a:extLst>
            </p:cNvPr>
            <p:cNvSpPr/>
            <p:nvPr/>
          </p:nvSpPr>
          <p:spPr>
            <a:xfrm>
              <a:off x="10289984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1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0F0FA086-0D80-B74A-9B37-5EACDE30D61F}"/>
                </a:ext>
              </a:extLst>
            </p:cNvPr>
            <p:cNvSpPr/>
            <p:nvPr/>
          </p:nvSpPr>
          <p:spPr>
            <a:xfrm>
              <a:off x="10289984" y="492091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7022E302-2A55-8844-A50B-DC16D075E16B}"/>
                </a:ext>
              </a:extLst>
            </p:cNvPr>
            <p:cNvSpPr/>
            <p:nvPr/>
          </p:nvSpPr>
          <p:spPr>
            <a:xfrm>
              <a:off x="10289984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F4B325F5-A048-2843-A40B-3B2B31ECED76}"/>
                </a:ext>
              </a:extLst>
            </p:cNvPr>
            <p:cNvSpPr/>
            <p:nvPr/>
          </p:nvSpPr>
          <p:spPr>
            <a:xfrm>
              <a:off x="10289984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7707B616-7E85-5442-B46B-AF9426A7A0E9}"/>
                </a:ext>
              </a:extLst>
            </p:cNvPr>
            <p:cNvSpPr/>
            <p:nvPr/>
          </p:nvSpPr>
          <p:spPr>
            <a:xfrm>
              <a:off x="10289983" y="0"/>
              <a:ext cx="1130726" cy="565576"/>
            </a:xfrm>
            <a:custGeom>
              <a:avLst/>
              <a:gdLst>
                <a:gd name="connsiteX0" fmla="*/ 21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1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08914A00-D181-5847-A150-77CE67F94369}"/>
                </a:ext>
              </a:extLst>
            </p:cNvPr>
            <p:cNvSpPr/>
            <p:nvPr/>
          </p:nvSpPr>
          <p:spPr>
            <a:xfrm>
              <a:off x="11652854" y="6295069"/>
              <a:ext cx="539146" cy="562931"/>
            </a:xfrm>
            <a:custGeom>
              <a:avLst/>
              <a:gdLst>
                <a:gd name="connsiteX0" fmla="*/ 539146 w 539146"/>
                <a:gd name="connsiteY0" fmla="*/ 0 h 562931"/>
                <a:gd name="connsiteX1" fmla="*/ 539146 w 539146"/>
                <a:gd name="connsiteY1" fmla="*/ 562931 h 562931"/>
                <a:gd name="connsiteX2" fmla="*/ 21 w 539146"/>
                <a:gd name="connsiteY2" fmla="*/ 562931 h 562931"/>
                <a:gd name="connsiteX3" fmla="*/ 0 w 539146"/>
                <a:gd name="connsiteY3" fmla="*/ 562719 h 562931"/>
                <a:gd name="connsiteX4" fmla="*/ 451422 w 539146"/>
                <a:gd name="connsiteY4" fmla="*/ 8843 h 562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6" h="562931">
                  <a:moveTo>
                    <a:pt x="539146" y="0"/>
                  </a:moveTo>
                  <a:lnTo>
                    <a:pt x="539146" y="562931"/>
                  </a:lnTo>
                  <a:lnTo>
                    <a:pt x="21" y="562931"/>
                  </a:lnTo>
                  <a:lnTo>
                    <a:pt x="0" y="562719"/>
                  </a:lnTo>
                  <a:cubicBezTo>
                    <a:pt x="0" y="289508"/>
                    <a:pt x="193796" y="61561"/>
                    <a:pt x="451422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DAF2D976-5F49-2848-B465-C85708A6D706}"/>
                </a:ext>
              </a:extLst>
            </p:cNvPr>
            <p:cNvSpPr/>
            <p:nvPr/>
          </p:nvSpPr>
          <p:spPr>
            <a:xfrm>
              <a:off x="11652853" y="4923555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5E333474-B850-354C-A2E2-01735C948D47}"/>
                </a:ext>
              </a:extLst>
            </p:cNvPr>
            <p:cNvSpPr/>
            <p:nvPr/>
          </p:nvSpPr>
          <p:spPr>
            <a:xfrm>
              <a:off x="11652853" y="3552039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BC25646C-71B3-4A44-A4FE-C3CABE5580BB}"/>
                </a:ext>
              </a:extLst>
            </p:cNvPr>
            <p:cNvSpPr/>
            <p:nvPr/>
          </p:nvSpPr>
          <p:spPr>
            <a:xfrm>
              <a:off x="11652853" y="2180524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9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B598CFE9-67EE-E342-9EF7-F40A1E0BE59E}"/>
                </a:ext>
              </a:extLst>
            </p:cNvPr>
            <p:cNvSpPr/>
            <p:nvPr/>
          </p:nvSpPr>
          <p:spPr>
            <a:xfrm>
              <a:off x="11652853" y="809010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1E29AD13-94FE-1349-A28E-10F6E780F510}"/>
                </a:ext>
              </a:extLst>
            </p:cNvPr>
            <p:cNvSpPr/>
            <p:nvPr/>
          </p:nvSpPr>
          <p:spPr>
            <a:xfrm>
              <a:off x="11652853" y="1"/>
              <a:ext cx="539147" cy="562933"/>
            </a:xfrm>
            <a:custGeom>
              <a:avLst/>
              <a:gdLst>
                <a:gd name="connsiteX0" fmla="*/ 22 w 539147"/>
                <a:gd name="connsiteY0" fmla="*/ 0 h 562933"/>
                <a:gd name="connsiteX1" fmla="*/ 539147 w 539147"/>
                <a:gd name="connsiteY1" fmla="*/ 0 h 562933"/>
                <a:gd name="connsiteX2" fmla="*/ 539147 w 539147"/>
                <a:gd name="connsiteY2" fmla="*/ 562933 h 562933"/>
                <a:gd name="connsiteX3" fmla="*/ 451423 w 539147"/>
                <a:gd name="connsiteY3" fmla="*/ 554090 h 562933"/>
                <a:gd name="connsiteX4" fmla="*/ 0 w 539147"/>
                <a:gd name="connsiteY4" fmla="*/ 214 h 562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562933">
                  <a:moveTo>
                    <a:pt x="22" y="0"/>
                  </a:moveTo>
                  <a:lnTo>
                    <a:pt x="539147" y="0"/>
                  </a:lnTo>
                  <a:lnTo>
                    <a:pt x="539147" y="562933"/>
                  </a:lnTo>
                  <a:lnTo>
                    <a:pt x="451423" y="554090"/>
                  </a:lnTo>
                  <a:cubicBezTo>
                    <a:pt x="193797" y="501372"/>
                    <a:pt x="0" y="27342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650648E-B4D5-4145-84E7-46B5793EA6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68351"/>
            <a:ext cx="5066001" cy="2334768"/>
          </a:xfrm>
        </p:spPr>
        <p:txBody>
          <a:bodyPr anchor="t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3B92A6-7558-3148-B855-5BC58B4159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5150" y="4255453"/>
            <a:ext cx="5066001" cy="1500187"/>
          </a:xfrm>
        </p:spPr>
        <p:txBody>
          <a:bodyPr anchor="b"/>
          <a:lstStyle>
            <a:lvl1pPr marL="0" indent="0">
              <a:buNone/>
              <a:defRPr sz="24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A0B541-D211-974B-97FE-C1F9473ABE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8/24/22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727FB0-D95A-D543-8E29-6E5F22B49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9C4404-F49D-9F48-A10B-1F60870B4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17335" y="6141085"/>
            <a:ext cx="813816" cy="365125"/>
          </a:xfrm>
        </p:spPr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D6A1FD1-D82F-3141-8687-8D7C0631C215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5066001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68364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442ECFEB-12CF-4C4F-BC8A-5816C27CA565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626C9482-2804-144B-88B2-0AF191BD757D}"/>
                </a:ext>
              </a:extLst>
            </p:cNvPr>
            <p:cNvSpPr/>
            <p:nvPr/>
          </p:nvSpPr>
          <p:spPr>
            <a:xfrm>
              <a:off x="10290315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71363F79-96BD-9240-86E2-DF26C9C2437D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153F0BF1-DA57-1D49-82F0-802F4D385A85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8CD42A1B-A03A-C946-8A2A-CE437EA433FD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5591FE00-3AAF-9B4B-8107-E94D50828227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149E92E9-89A7-4842-B271-411C7DF75D2D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4DC29C99-0841-9F46-AB1A-E9751DFE4487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0AB684-BDA8-014B-8DCC-125F8B8DC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540E05-0F5F-6243-AD57-66BFC33ADB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62851" y="2365755"/>
            <a:ext cx="5239512" cy="33954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70B3A4-11FE-D94C-9B93-255E362310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89638" y="2365755"/>
            <a:ext cx="5239512" cy="33954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7BEEAF-F881-6E48-84AF-E5CEEF1C71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8/24/22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472753-1CC3-9244-9AF0-6927018A64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DD55D0-FCC7-AC42-9810-9B49E3348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FC736C3-88FB-244C-83B8-B2856998D221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68429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B7D16A9C-7411-5242-A59C-816B8907E3BE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A997260B-7D44-7049-B605-7FD6E6CE5612}"/>
                </a:ext>
              </a:extLst>
            </p:cNvPr>
            <p:cNvSpPr/>
            <p:nvPr/>
          </p:nvSpPr>
          <p:spPr>
            <a:xfrm>
              <a:off x="10290315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5D6AF601-77C3-D74A-B1E5-7F33703A6927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4DFCA921-0F9E-2E41-A285-75409E25501A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120B9E03-438B-FC42-9DA1-835D5BC3FE88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4D670E1F-61CD-8940-A898-6D5092A78BB9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080C64CF-0C6A-3449-9709-AE038C4A7995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FEC46D5B-957F-A24C-8E36-CC71F660EC8B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058182F-7B5E-FD42-AFC6-A3848D8332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928" y="768096"/>
            <a:ext cx="7333488" cy="12710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D9E4DE-75C0-C841-A68D-9D7BBAD76C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2149" y="2365756"/>
            <a:ext cx="523951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5C87F7-356E-9E43-97A0-D972B22853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62149" y="3189668"/>
            <a:ext cx="5239512" cy="2571557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AB4C28-30CB-CC4E-A25E-F4FEFA49BC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83066" y="2365756"/>
            <a:ext cx="523951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9ED0191-963B-1E4C-BEC5-9B42E39514A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83066" y="3189668"/>
            <a:ext cx="5239512" cy="2571557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F0E0BED-3EB7-BB4A-A556-FA967FB01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8/24/22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6A2466A-4D90-174C-B382-AC4674D721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6EADE49-8082-214B-9742-5EE8DA2E9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5E39200-18D5-014B-BAB8-FF5D0BA15E0C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88433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D7DF52F6-A06E-0343-95B8-DAAC38DB4B8C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67092C52-7052-0749-9DA0-9374DBF495AE}"/>
                </a:ext>
              </a:extLst>
            </p:cNvPr>
            <p:cNvSpPr/>
            <p:nvPr/>
          </p:nvSpPr>
          <p:spPr>
            <a:xfrm>
              <a:off x="10290315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C64E1C2F-81E1-C44D-859C-946596C950F2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53626485-4263-0A44-9561-E278A7056C33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7D45AAB5-3CCC-DE4A-A962-3702911B55CC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8CAFB16F-8EDE-D44F-A51E-34EDC41E7404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DCD51329-732C-BB4C-98E5-715BAF9F8853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192B5D44-BC55-AF4C-984D-C8231B22F80B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FA1E9E2-564E-7049-A22F-BB5B876BA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6359D05-C08D-7747-B2FC-3F62B33573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8/24/22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2FF615-BB08-A844-B689-BAA7C50407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63A67D-F96F-4849-8C83-49CC3A653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DCFAAB9-2B6B-8D4C-A748-433E2C393EA6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0333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8BCA70-D63D-40F6-B9B3-4E49B96E27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pPr/>
              <a:t>8/24/22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F12559-BD91-4904-A24A-0CF0A2324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658BB7-74A5-4A6F-A0FF-021E68F02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5596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D0914A35-7AAF-4B42-9C68-47A633EFD9D0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DABCED79-0E70-FB4D-ABF2-D859BF5556E4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8364885D-A3A4-5144-AB4E-7624F27287E6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D22073D5-CC72-0549-BD26-F7AF9851BE45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827A049-C9FD-554E-9B01-F151B0D9E86B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76832559-4D18-8744-AB91-9FCFAB732477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BF97A623-E5DC-1B44-B687-8643B9F0D741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637BBE1-2C82-4E45-B5C5-35E07B05EA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1" y="764973"/>
            <a:ext cx="3609982" cy="1395043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201F2E-A734-364B-8A7D-990D6B8893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4832" y="770890"/>
            <a:ext cx="6112517" cy="480057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7CBAD9-5515-1748-8E77-F48160F4ED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65150" y="2160016"/>
            <a:ext cx="3609983" cy="370897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A6C22B-80D4-AA42-9999-401E37B469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8/24/22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055DE4-33E8-7F4B-9334-95EA60845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470FA5-21EE-D742-8F01-C1BAE0FDB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EF966AA-D7DF-F84D-80D4-E216A641B005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35342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210D391A-F01E-4947-8A01-95438AA0B323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D499306-B4E0-064D-8F6C-96E9C4BD04DA}"/>
                </a:ext>
              </a:extLst>
            </p:cNvPr>
            <p:cNvSpPr/>
            <p:nvPr/>
          </p:nvSpPr>
          <p:spPr>
            <a:xfrm>
              <a:off x="10290315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AF3D0241-0A21-8047-8CE3-B3FDD5FDF719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13083F97-6891-0447-957C-AB0834B826D2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B2EF7D75-E7C1-5147-A03B-3EC641CF3B08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6D7CA94-94B4-C140-8C68-01C0ADFA1C71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211CD629-C318-A848-BDDE-BBA9465EBF9D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2A5AC1F8-1370-E946-977E-E4CFC6947BAB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4CEE63B-B967-0A48-9623-2203767609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70889"/>
            <a:ext cx="3609983" cy="1389127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211F680-28C8-FA44-9CD5-20709DA02E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23838" y="890816"/>
            <a:ext cx="6060136" cy="4870411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D507CD-197E-BB4C-83A6-DA3FC97A22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65150" y="2160016"/>
            <a:ext cx="3609983" cy="360121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9E00AC-DF6C-D548-8A06-D6269BDB0A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8/24/22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ED113B-57D4-9A4F-BFE0-2A3963B425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0D9954-FA18-8948-AA52-21CED0594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E3EB25D-2379-5040-B990-1C99B0B7D931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64653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70D98E2-86CE-4D4F-9F8F-17C83D19A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70890"/>
            <a:ext cx="7335835" cy="126898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04B4F2-48A4-A140-B59B-7A2ED9FD46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5150" y="2160016"/>
            <a:ext cx="7335835" cy="36012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CF4A7E-D5FF-BF48-8E01-8F46150ABF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66928" y="457200"/>
            <a:ext cx="36082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b="0" i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A5B0A250-5CC0-1746-B209-08E8B0DAE6AF}" type="datetimeFigureOut">
              <a:rPr lang="en-US" smtClean="0"/>
              <a:pPr/>
              <a:t>8/24/22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131757-5039-BF46-B47A-50DA8FFBC0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65150" y="6141085"/>
            <a:ext cx="36082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b="0" i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83FD16-4337-B940-905E-D20A26FD48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9678" y="6141085"/>
            <a:ext cx="8138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 i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49ABCAEC-7D34-E549-A96E-FCEDAADBE4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75675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40" r:id="rId3"/>
    <p:sldLayoutId id="2147483741" r:id="rId4"/>
    <p:sldLayoutId id="2147483742" r:id="rId5"/>
    <p:sldLayoutId id="2147483748" r:id="rId6"/>
    <p:sldLayoutId id="2147483743" r:id="rId7"/>
    <p:sldLayoutId id="2147483744" r:id="rId8"/>
    <p:sldLayoutId id="2147483745" r:id="rId9"/>
    <p:sldLayoutId id="2147483747" r:id="rId10"/>
    <p:sldLayoutId id="2147483746" r:id="rId11"/>
    <p:sldLayoutId id="2147483750" r:id="rId12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b="1" i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Char char="•"/>
        <a:defRPr sz="1400" b="0" i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www.rstudio.com/resources/cheatsheets/" TargetMode="Externa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lumian/R_Intro_Fall_2022" TargetMode="External"/><Relationship Id="rId2" Type="http://schemas.openxmlformats.org/officeDocument/2006/relationships/hyperlink" Target="https://rstudio.cloud/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hyperlink" Target="https://www.r-project.org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cran.r-project.org/web/packages/survival/index.html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rstudio.com/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12" Type="http://schemas.openxmlformats.org/officeDocument/2006/relationships/image" Target="../media/image4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38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rstudio.cloud/" TargetMode="Externa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4EFE82FE-7465-AE46-88DF-34D347E83B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4EB2D8-A340-557A-0739-19738B13E5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5150" y="768334"/>
            <a:ext cx="4134537" cy="2866405"/>
          </a:xfrm>
        </p:spPr>
        <p:txBody>
          <a:bodyPr>
            <a:normAutofit/>
          </a:bodyPr>
          <a:lstStyle/>
          <a:p>
            <a:r>
              <a:rPr lang="en-US" sz="3800" dirty="0"/>
              <a:t>INTRODUCTION TO </a:t>
            </a:r>
            <a:r>
              <a:rPr lang="en-US" sz="3800" dirty="0">
                <a:solidFill>
                  <a:schemeClr val="accent1">
                    <a:lumMod val="75000"/>
                  </a:schemeClr>
                </a:solidFill>
              </a:rPr>
              <a:t>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655103-DA73-1E83-6B3A-E216D1BD6A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5150" y="4283239"/>
            <a:ext cx="4134537" cy="1475177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/>
              <a:t>Danny Lumian, Ph.D.</a:t>
            </a:r>
          </a:p>
          <a:p>
            <a:pPr>
              <a:lnSpc>
                <a:spcPct val="90000"/>
              </a:lnSpc>
            </a:pPr>
            <a:r>
              <a:rPr lang="en-US"/>
              <a:t>Data Science Training Specialist</a:t>
            </a:r>
          </a:p>
          <a:p>
            <a:pPr>
              <a:lnSpc>
                <a:spcPct val="90000"/>
              </a:lnSpc>
            </a:pPr>
            <a:r>
              <a:rPr lang="en-US"/>
              <a:t>NIH Office of Data Science Strategy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65B630C-8A26-BF40-AD00-AAAB3F8DFB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90315" y="0"/>
            <a:ext cx="1901686" cy="4677439"/>
            <a:chOff x="10290315" y="0"/>
            <a:chExt cx="1901686" cy="4677439"/>
          </a:xfrm>
        </p:grpSpPr>
        <p:sp>
          <p:nvSpPr>
            <p:cNvPr id="27" name="Freeform 85">
              <a:extLst>
                <a:ext uri="{FF2B5EF4-FFF2-40B4-BE49-F238E27FC236}">
                  <a16:creationId xmlns:a16="http://schemas.microsoft.com/office/drawing/2014/main" id="{47332152-49D9-5F42-9522-9424EDC706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8" name="Freeform 87">
              <a:extLst>
                <a:ext uri="{FF2B5EF4-FFF2-40B4-BE49-F238E27FC236}">
                  <a16:creationId xmlns:a16="http://schemas.microsoft.com/office/drawing/2014/main" id="{60C97C94-6942-C048-8F6F-55E05CBA1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9" name="Freeform 89">
              <a:extLst>
                <a:ext uri="{FF2B5EF4-FFF2-40B4-BE49-F238E27FC236}">
                  <a16:creationId xmlns:a16="http://schemas.microsoft.com/office/drawing/2014/main" id="{BD92967A-BFB2-E441-AC07-5997DDDD57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" name="Freeform 100">
              <a:extLst>
                <a:ext uri="{FF2B5EF4-FFF2-40B4-BE49-F238E27FC236}">
                  <a16:creationId xmlns:a16="http://schemas.microsoft.com/office/drawing/2014/main" id="{DC25488D-5181-EC40-A6AC-862FC37879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EA70831-9A8D-3B4D-8EA5-EE32F93E9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4134537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3" descr="A ferris wheel with colorful lights&#10;&#10;Description automatically generated with low confidence">
            <a:extLst>
              <a:ext uri="{FF2B5EF4-FFF2-40B4-BE49-F238E27FC236}">
                <a16:creationId xmlns:a16="http://schemas.microsoft.com/office/drawing/2014/main" id="{CB841E03-A67D-C342-F6C3-74CA129B59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9687"/>
          <a:stretch/>
        </p:blipFill>
        <p:spPr>
          <a:xfrm>
            <a:off x="5264837" y="1660585"/>
            <a:ext cx="6272272" cy="3528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1986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02EF7-8F24-7C2A-B6E2-97EFCC69C3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 Studio Cheat sheets:</a:t>
            </a:r>
            <a:br>
              <a:rPr lang="en-US" dirty="0"/>
            </a:br>
            <a:r>
              <a:rPr lang="en-US" sz="2200" dirty="0">
                <a:hlinkClick r:id="rId2"/>
              </a:rPr>
              <a:t>https://www.rstudio.com/resources/cheatsheets/</a:t>
            </a:r>
            <a:r>
              <a:rPr lang="en-US" sz="2200" dirty="0"/>
              <a:t> </a:t>
            </a:r>
          </a:p>
        </p:txBody>
      </p:sp>
      <p:pic>
        <p:nvPicPr>
          <p:cNvPr id="4" name="Picture 3" descr="Graphical user interface, application, email&#10;&#10;Description automatically generated">
            <a:extLst>
              <a:ext uri="{FF2B5EF4-FFF2-40B4-BE49-F238E27FC236}">
                <a16:creationId xmlns:a16="http://schemas.microsoft.com/office/drawing/2014/main" id="{3C1C7277-28DE-C2CE-F1A4-76CE468485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5107" y="1863045"/>
            <a:ext cx="5828002" cy="4224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5817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553418"/>
            <a:ext cx="10515600" cy="948978"/>
          </a:xfrm>
          <a:prstGeom prst="rect">
            <a:avLst/>
          </a:prstGeom>
        </p:spPr>
        <p:txBody>
          <a:bodyPr spcFirstLastPara="1" vert="horz" wrap="square" lIns="0" tIns="12700" rIns="0" bIns="0" rtlCol="0" anchor="ctr" anchorCtr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6000" b="1" dirty="0">
                <a:latin typeface="+mn-lt"/>
              </a:rPr>
              <a:t>Let’s get started!</a:t>
            </a:r>
            <a:endParaRPr sz="6000" b="1" dirty="0">
              <a:latin typeface="+mn-lt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B61BD2-0C04-FE4C-8BF9-9B1BD6540B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2396"/>
            <a:ext cx="10515600" cy="4674567"/>
          </a:xfrm>
        </p:spPr>
        <p:txBody>
          <a:bodyPr>
            <a:normAutofit fontScale="92500" lnSpcReduction="10000"/>
          </a:bodyPr>
          <a:lstStyle/>
          <a:p>
            <a:r>
              <a:rPr lang="en-US" sz="3200" dirty="0"/>
              <a:t>You may need to log in to your RStudio cloud account first</a:t>
            </a:r>
          </a:p>
          <a:p>
            <a:pPr lvl="1"/>
            <a:r>
              <a:rPr lang="en-US" sz="2800" dirty="0"/>
              <a:t>Go to </a:t>
            </a:r>
            <a:r>
              <a:rPr lang="en-US" sz="2800" dirty="0">
                <a:hlinkClick r:id="rId2"/>
              </a:rPr>
              <a:t>https://rstudio.cloud/</a:t>
            </a:r>
            <a:r>
              <a:rPr lang="en-US" sz="2800" dirty="0"/>
              <a:t> </a:t>
            </a:r>
          </a:p>
          <a:p>
            <a:pPr lvl="1"/>
            <a:r>
              <a:rPr lang="en-US" sz="2800" dirty="0"/>
              <a:t>Click log in  </a:t>
            </a:r>
            <a:endParaRPr lang="en-US" sz="3200" u="sng" dirty="0">
              <a:solidFill>
                <a:srgbClr val="0000FF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3200" dirty="0"/>
              <a:t>[Need to add r cloud studio link when ready]</a:t>
            </a:r>
          </a:p>
          <a:p>
            <a:r>
              <a:rPr lang="en-US" sz="3200" dirty="0">
                <a:hlinkClick r:id="rId3"/>
              </a:rPr>
              <a:t>https://github.com/dlumian/R_Intro_Fall_2022 </a:t>
            </a:r>
            <a:endParaRPr lang="en-US" sz="3200" dirty="0"/>
          </a:p>
          <a:p>
            <a:r>
              <a:rPr lang="en-US" sz="3200" dirty="0"/>
              <a:t>First click on Save a permanent copy</a:t>
            </a:r>
          </a:p>
          <a:p>
            <a:r>
              <a:rPr lang="en-US" sz="3200" dirty="0"/>
              <a:t>Click on the new file icon</a:t>
            </a:r>
          </a:p>
          <a:p>
            <a:r>
              <a:rPr lang="en-US" sz="3200" dirty="0"/>
              <a:t>Select R script </a:t>
            </a:r>
          </a:p>
          <a:p>
            <a:pPr marL="457200" lvl="2" indent="-457200"/>
            <a:endParaRPr lang="en-US" sz="3200" dirty="0">
              <a:solidFill>
                <a:srgbClr val="066F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54942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D5A2298C-4BC4-2C46-BB3A-A4B0F6CE0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569" y="0"/>
            <a:ext cx="11068473" cy="675822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07B59C6-040D-3C4F-AD19-5732D7B83441}"/>
              </a:ext>
            </a:extLst>
          </p:cNvPr>
          <p:cNvSpPr/>
          <p:nvPr/>
        </p:nvSpPr>
        <p:spPr>
          <a:xfrm>
            <a:off x="8124497" y="231228"/>
            <a:ext cx="1996965" cy="29428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7166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632569CC-0B88-5E45-90F4-57F925C64D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750" y="230505"/>
            <a:ext cx="10358499" cy="639699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0055F54-4C0F-AD45-BCBE-AD301AA077FD}"/>
              </a:ext>
            </a:extLst>
          </p:cNvPr>
          <p:cNvSpPr txBox="1"/>
          <p:nvPr/>
        </p:nvSpPr>
        <p:spPr>
          <a:xfrm>
            <a:off x="6685808" y="2125683"/>
            <a:ext cx="1674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Objects go here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D9FBE0-31CF-2E4F-A19E-4AAA5559157F}"/>
              </a:ext>
            </a:extLst>
          </p:cNvPr>
          <p:cNvSpPr txBox="1"/>
          <p:nvPr/>
        </p:nvSpPr>
        <p:spPr>
          <a:xfrm>
            <a:off x="6685807" y="4362986"/>
            <a:ext cx="2363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Written files go here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C53F3F-CD0F-1C4C-AF1C-003AC8157B0E}"/>
              </a:ext>
            </a:extLst>
          </p:cNvPr>
          <p:cNvSpPr txBox="1"/>
          <p:nvPr/>
        </p:nvSpPr>
        <p:spPr>
          <a:xfrm>
            <a:off x="1102425" y="3950895"/>
            <a:ext cx="2363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Run code here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06406C-2460-114C-97C8-1AAF8E61C818}"/>
              </a:ext>
            </a:extLst>
          </p:cNvPr>
          <p:cNvSpPr txBox="1"/>
          <p:nvPr/>
        </p:nvSpPr>
        <p:spPr>
          <a:xfrm>
            <a:off x="5043053" y="476577"/>
            <a:ext cx="2363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Write code here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D95FF82-A708-074B-9F8D-16B597E753B4}"/>
              </a:ext>
            </a:extLst>
          </p:cNvPr>
          <p:cNvCxnSpPr/>
          <p:nvPr/>
        </p:nvCxnSpPr>
        <p:spPr>
          <a:xfrm flipH="1">
            <a:off x="4108862" y="653143"/>
            <a:ext cx="878774" cy="8312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95106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0" tIns="12700" rIns="0" bIns="0" rtlCol="0" anchor="ctr" anchorCtr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6000" b="1" spc="-195" dirty="0">
                <a:latin typeface="+mn-lt"/>
              </a:rPr>
              <a:t>R is like a calculator</a:t>
            </a:r>
            <a:endParaRPr lang="en-US" sz="6000" b="1" dirty="0">
              <a:latin typeface="+mn-lt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DBECCAE-202D-B245-92B5-13172CC37E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355600" indent="-342900">
              <a:spcBef>
                <a:spcPts val="56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pc="-150" dirty="0">
                <a:cs typeface="Trebuchet MS"/>
              </a:rPr>
              <a:t>Enter </a:t>
            </a:r>
            <a:r>
              <a:rPr lang="en-US" spc="-135" dirty="0">
                <a:cs typeface="Trebuchet MS"/>
              </a:rPr>
              <a:t>the</a:t>
            </a:r>
            <a:r>
              <a:rPr lang="en-US" spc="-320" dirty="0">
                <a:cs typeface="Trebuchet MS"/>
              </a:rPr>
              <a:t> </a:t>
            </a:r>
            <a:r>
              <a:rPr lang="en-US" spc="-130" dirty="0">
                <a:cs typeface="Trebuchet MS"/>
              </a:rPr>
              <a:t>following</a:t>
            </a:r>
            <a:endParaRPr lang="en-US" dirty="0">
              <a:cs typeface="Trebuchet MS"/>
            </a:endParaRPr>
          </a:p>
          <a:p>
            <a:pPr marL="241300" indent="0">
              <a:spcBef>
                <a:spcPts val="400"/>
              </a:spcBef>
              <a:buNone/>
            </a:pPr>
            <a:r>
              <a:rPr lang="en-US" spc="-55" dirty="0">
                <a:solidFill>
                  <a:srgbClr val="066FC0"/>
                </a:solidFill>
                <a:cs typeface="Trebuchet MS"/>
              </a:rPr>
              <a:t>7+7</a:t>
            </a:r>
            <a:endParaRPr lang="en-US" dirty="0">
              <a:solidFill>
                <a:srgbClr val="066FC0"/>
              </a:solidFill>
              <a:cs typeface="Trebuchet MS"/>
            </a:endParaRPr>
          </a:p>
          <a:p>
            <a:pPr marL="241300" indent="0">
              <a:spcBef>
                <a:spcPts val="290"/>
              </a:spcBef>
              <a:buNone/>
            </a:pPr>
            <a:r>
              <a:rPr lang="en-US" spc="-100" dirty="0">
                <a:solidFill>
                  <a:srgbClr val="066FC0"/>
                </a:solidFill>
                <a:cs typeface="Trebuchet MS"/>
              </a:rPr>
              <a:t>a=3</a:t>
            </a:r>
            <a:endParaRPr lang="en-US" dirty="0">
              <a:solidFill>
                <a:srgbClr val="066FC0"/>
              </a:solidFill>
              <a:cs typeface="Trebuchet MS"/>
            </a:endParaRPr>
          </a:p>
          <a:p>
            <a:pPr marL="241300" indent="0">
              <a:spcBef>
                <a:spcPts val="290"/>
              </a:spcBef>
              <a:buNone/>
            </a:pPr>
            <a:r>
              <a:rPr lang="en-US" spc="-70" dirty="0">
                <a:solidFill>
                  <a:srgbClr val="066FC0"/>
                </a:solidFill>
                <a:cs typeface="Trebuchet MS"/>
              </a:rPr>
              <a:t>b=5</a:t>
            </a:r>
          </a:p>
          <a:p>
            <a:pPr marL="469900" lvl="1">
              <a:spcBef>
                <a:spcPts val="285"/>
              </a:spcBef>
              <a:tabLst>
                <a:tab pos="755650" algn="l"/>
              </a:tabLst>
            </a:pPr>
            <a:r>
              <a:rPr lang="en-US" sz="2800" spc="-114" dirty="0">
                <a:cs typeface="Trebuchet MS"/>
              </a:rPr>
              <a:t>If I type a it will print out the contents of a which is  3</a:t>
            </a:r>
          </a:p>
          <a:p>
            <a:pPr marL="241300" lvl="1" indent="0">
              <a:spcBef>
                <a:spcPts val="285"/>
              </a:spcBef>
              <a:buNone/>
              <a:tabLst>
                <a:tab pos="755650" algn="l"/>
              </a:tabLst>
            </a:pPr>
            <a:r>
              <a:rPr lang="en-US" sz="2800" spc="-114" dirty="0" err="1">
                <a:solidFill>
                  <a:srgbClr val="066FC0"/>
                </a:solidFill>
                <a:cs typeface="Trebuchet MS"/>
              </a:rPr>
              <a:t>a+b</a:t>
            </a:r>
            <a:endParaRPr lang="en-US" sz="2800" dirty="0">
              <a:solidFill>
                <a:srgbClr val="066FC0"/>
              </a:solidFill>
              <a:cs typeface="Trebuchet MS"/>
            </a:endParaRPr>
          </a:p>
          <a:p>
            <a:pPr marL="241300" lvl="1" indent="0">
              <a:spcBef>
                <a:spcPts val="290"/>
              </a:spcBef>
              <a:buNone/>
              <a:tabLst>
                <a:tab pos="755650" algn="l"/>
              </a:tabLst>
            </a:pPr>
            <a:r>
              <a:rPr lang="en-US" sz="2800" spc="-145" dirty="0">
                <a:solidFill>
                  <a:srgbClr val="066FC0"/>
                </a:solidFill>
                <a:cs typeface="Trebuchet MS"/>
              </a:rPr>
              <a:t>a-b</a:t>
            </a:r>
            <a:endParaRPr lang="en-US" sz="2800" dirty="0">
              <a:solidFill>
                <a:srgbClr val="066FC0"/>
              </a:solidFill>
              <a:cs typeface="Trebuchet MS"/>
            </a:endParaRPr>
          </a:p>
          <a:p>
            <a:pPr marL="241300" lvl="1" indent="0">
              <a:spcBef>
                <a:spcPts val="265"/>
              </a:spcBef>
              <a:buNone/>
              <a:tabLst>
                <a:tab pos="755650" algn="l"/>
              </a:tabLst>
            </a:pPr>
            <a:r>
              <a:rPr lang="en-US" sz="2800" spc="20" dirty="0">
                <a:solidFill>
                  <a:srgbClr val="066FC0"/>
                </a:solidFill>
                <a:cs typeface="Trebuchet MS"/>
              </a:rPr>
              <a:t>a*b</a:t>
            </a:r>
            <a:endParaRPr lang="en-US" sz="2800" dirty="0">
              <a:solidFill>
                <a:srgbClr val="066FC0"/>
              </a:solidFill>
              <a:cs typeface="Trebuchet MS"/>
            </a:endParaRPr>
          </a:p>
          <a:p>
            <a:pPr marL="241300" lvl="1" indent="0">
              <a:spcBef>
                <a:spcPts val="380"/>
              </a:spcBef>
              <a:buNone/>
              <a:tabLst>
                <a:tab pos="755650" algn="l"/>
              </a:tabLst>
            </a:pPr>
            <a:r>
              <a:rPr lang="en-US" sz="2800" spc="-229" dirty="0">
                <a:solidFill>
                  <a:srgbClr val="066FC0"/>
                </a:solidFill>
                <a:cs typeface="Trebuchet MS"/>
              </a:rPr>
              <a:t>a/b</a:t>
            </a:r>
            <a:endParaRPr lang="en-US" sz="2800" dirty="0">
              <a:solidFill>
                <a:srgbClr val="066FC0"/>
              </a:solidFill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9579351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58126B8-469E-B840-B490-04D8E289DD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983" y="371061"/>
            <a:ext cx="10521246" cy="611587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659264C-9ADF-1B4E-A344-AD360FE964F1}"/>
              </a:ext>
            </a:extLst>
          </p:cNvPr>
          <p:cNvSpPr/>
          <p:nvPr/>
        </p:nvSpPr>
        <p:spPr>
          <a:xfrm>
            <a:off x="6172202" y="1688665"/>
            <a:ext cx="2510725" cy="66410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FEA8C0A-4878-6B4C-B333-5D4B3181286B}"/>
              </a:ext>
            </a:extLst>
          </p:cNvPr>
          <p:cNvSpPr/>
          <p:nvPr/>
        </p:nvSpPr>
        <p:spPr>
          <a:xfrm>
            <a:off x="4132941" y="1219127"/>
            <a:ext cx="538480" cy="2170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013F0F3-277B-E14A-8DCE-0B3EF7E27560}"/>
              </a:ext>
            </a:extLst>
          </p:cNvPr>
          <p:cNvSpPr/>
          <p:nvPr/>
        </p:nvSpPr>
        <p:spPr>
          <a:xfrm>
            <a:off x="833120" y="1381760"/>
            <a:ext cx="3058160" cy="13919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59C172-ACF0-FF45-86EE-99B65D0E9F53}"/>
              </a:ext>
            </a:extLst>
          </p:cNvPr>
          <p:cNvSpPr txBox="1"/>
          <p:nvPr/>
        </p:nvSpPr>
        <p:spPr>
          <a:xfrm>
            <a:off x="1332328" y="1503680"/>
            <a:ext cx="24408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Highlight the section of code you want to run then click run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15B8019-DCF0-B341-8EAE-F9C175498B44}"/>
              </a:ext>
            </a:extLst>
          </p:cNvPr>
          <p:cNvSpPr txBox="1"/>
          <p:nvPr/>
        </p:nvSpPr>
        <p:spPr>
          <a:xfrm>
            <a:off x="6130924" y="2264450"/>
            <a:ext cx="2440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Temp memory objects</a:t>
            </a:r>
          </a:p>
        </p:txBody>
      </p:sp>
    </p:spTree>
    <p:extLst>
      <p:ext uri="{BB962C8B-B14F-4D97-AF65-F5344CB8AC3E}">
        <p14:creationId xmlns:p14="http://schemas.microsoft.com/office/powerpoint/2010/main" val="25050382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0" tIns="12700" rIns="0" bIns="0" rtlCol="0" anchor="ctr" anchorCtr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b="1" spc="-35" dirty="0">
                <a:latin typeface="+mn-lt"/>
              </a:rPr>
              <a:t>Make </a:t>
            </a:r>
            <a:r>
              <a:rPr sz="6000" b="1" spc="-204" dirty="0">
                <a:latin typeface="+mn-lt"/>
              </a:rPr>
              <a:t>a</a:t>
            </a:r>
            <a:r>
              <a:rPr sz="6000" b="1" spc="-710" dirty="0">
                <a:latin typeface="+mn-lt"/>
              </a:rPr>
              <a:t> </a:t>
            </a:r>
            <a:r>
              <a:rPr sz="6000" b="1" spc="-229" dirty="0">
                <a:latin typeface="+mn-lt"/>
              </a:rPr>
              <a:t>Vector</a:t>
            </a:r>
            <a:endParaRPr sz="6000" b="1" dirty="0">
              <a:latin typeface="+mn-lt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7CB184A-C369-FE4C-AA07-602A053AC7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355600" indent="-342900">
              <a:spcBef>
                <a:spcPts val="85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200" spc="-160" dirty="0">
                <a:cs typeface="Trebuchet MS"/>
              </a:rPr>
              <a:t>Vectors are a data structure in R</a:t>
            </a:r>
            <a:endParaRPr lang="en-US" sz="3200" dirty="0">
              <a:cs typeface="Trebuchet MS"/>
            </a:endParaRPr>
          </a:p>
          <a:p>
            <a:pPr marL="469900" lvl="1">
              <a:spcBef>
                <a:spcPts val="855"/>
              </a:spcBef>
              <a:tabLst>
                <a:tab pos="354965" algn="l"/>
                <a:tab pos="355600" algn="l"/>
              </a:tabLst>
            </a:pPr>
            <a:r>
              <a:rPr lang="en-US" sz="2800" spc="-150" dirty="0">
                <a:cs typeface="Trebuchet MS"/>
              </a:rPr>
              <a:t>-list</a:t>
            </a:r>
            <a:r>
              <a:rPr lang="en-US" sz="2800" spc="-210" dirty="0">
                <a:cs typeface="Trebuchet MS"/>
              </a:rPr>
              <a:t> </a:t>
            </a:r>
            <a:r>
              <a:rPr lang="en-US" sz="2800" spc="-110" dirty="0">
                <a:cs typeface="Trebuchet MS"/>
              </a:rPr>
              <a:t>of</a:t>
            </a:r>
            <a:r>
              <a:rPr lang="en-US" sz="2800" spc="-215" dirty="0">
                <a:cs typeface="Trebuchet MS"/>
              </a:rPr>
              <a:t> </a:t>
            </a:r>
            <a:r>
              <a:rPr lang="en-US" sz="2800" spc="-135" dirty="0">
                <a:cs typeface="Trebuchet MS"/>
              </a:rPr>
              <a:t>characters</a:t>
            </a:r>
          </a:p>
          <a:p>
            <a:pPr marL="469900" lvl="1">
              <a:spcBef>
                <a:spcPts val="855"/>
              </a:spcBef>
              <a:tabLst>
                <a:tab pos="354965" algn="l"/>
                <a:tab pos="355600" algn="l"/>
              </a:tabLst>
            </a:pPr>
            <a:r>
              <a:rPr lang="en-US" sz="3200" spc="-135" dirty="0">
                <a:cs typeface="Trebuchet MS"/>
              </a:rPr>
              <a:t>-</a:t>
            </a:r>
            <a:r>
              <a:rPr lang="en-US" sz="3200" spc="-90" dirty="0">
                <a:cs typeface="Trebuchet MS"/>
              </a:rPr>
              <a:t>list of numbers</a:t>
            </a:r>
          </a:p>
          <a:p>
            <a:pPr marL="469900" lvl="1">
              <a:spcBef>
                <a:spcPts val="855"/>
              </a:spcBef>
              <a:tabLst>
                <a:tab pos="354965" algn="l"/>
                <a:tab pos="355600" algn="l"/>
              </a:tabLst>
            </a:pPr>
            <a:r>
              <a:rPr lang="en-US" sz="3200" spc="-90" dirty="0">
                <a:cs typeface="Trebuchet MS"/>
              </a:rPr>
              <a:t>-must be same data type</a:t>
            </a:r>
            <a:endParaRPr lang="en-US" sz="3200" dirty="0">
              <a:cs typeface="Trebuchet MS"/>
            </a:endParaRPr>
          </a:p>
          <a:p>
            <a:pPr marL="355600" marR="513715" indent="-342900">
              <a:lnSpc>
                <a:spcPct val="120000"/>
              </a:lnSpc>
              <a:spcBef>
                <a:spcPts val="92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200" spc="-75" dirty="0">
                <a:cs typeface="Trebuchet MS"/>
              </a:rPr>
              <a:t>Use</a:t>
            </a:r>
            <a:r>
              <a:rPr lang="en-US" sz="3200" spc="-260" dirty="0">
                <a:cs typeface="Trebuchet MS"/>
              </a:rPr>
              <a:t> </a:t>
            </a:r>
            <a:r>
              <a:rPr lang="en-US" sz="3200" spc="-140" dirty="0">
                <a:cs typeface="Trebuchet MS"/>
              </a:rPr>
              <a:t>the</a:t>
            </a:r>
            <a:r>
              <a:rPr lang="en-US" sz="3200" spc="-254" dirty="0">
                <a:cs typeface="Trebuchet MS"/>
              </a:rPr>
              <a:t> </a:t>
            </a:r>
            <a:r>
              <a:rPr lang="en-US" sz="3200" spc="-215" dirty="0">
                <a:cs typeface="Trebuchet MS"/>
              </a:rPr>
              <a:t>c()</a:t>
            </a:r>
            <a:r>
              <a:rPr lang="en-US" sz="3200" spc="-245" dirty="0">
                <a:cs typeface="Trebuchet MS"/>
              </a:rPr>
              <a:t> </a:t>
            </a:r>
            <a:r>
              <a:rPr lang="en-US" sz="3200" spc="-114" dirty="0">
                <a:cs typeface="Trebuchet MS"/>
              </a:rPr>
              <a:t>command</a:t>
            </a:r>
            <a:r>
              <a:rPr lang="en-US" sz="3200" spc="-240" dirty="0">
                <a:cs typeface="Trebuchet MS"/>
              </a:rPr>
              <a:t> </a:t>
            </a:r>
            <a:r>
              <a:rPr lang="en-US" sz="3200" spc="-130" dirty="0">
                <a:cs typeface="Trebuchet MS"/>
              </a:rPr>
              <a:t>to</a:t>
            </a:r>
            <a:r>
              <a:rPr lang="en-US" sz="3200" spc="-250" dirty="0">
                <a:cs typeface="Trebuchet MS"/>
              </a:rPr>
              <a:t> </a:t>
            </a:r>
            <a:r>
              <a:rPr lang="en-US" sz="3200" spc="-155" dirty="0">
                <a:cs typeface="Trebuchet MS"/>
              </a:rPr>
              <a:t>enter</a:t>
            </a:r>
            <a:r>
              <a:rPr lang="en-US" sz="3200" spc="-250" dirty="0">
                <a:cs typeface="Trebuchet MS"/>
              </a:rPr>
              <a:t> </a:t>
            </a:r>
            <a:r>
              <a:rPr lang="en-US" sz="3200" spc="-150" dirty="0">
                <a:cs typeface="Trebuchet MS"/>
              </a:rPr>
              <a:t>a</a:t>
            </a:r>
            <a:r>
              <a:rPr lang="en-US" sz="3200" spc="-245" dirty="0">
                <a:cs typeface="Trebuchet MS"/>
              </a:rPr>
              <a:t> </a:t>
            </a:r>
            <a:r>
              <a:rPr lang="en-US" sz="3200" spc="-105" dirty="0">
                <a:cs typeface="Trebuchet MS"/>
              </a:rPr>
              <a:t>bunch</a:t>
            </a:r>
            <a:r>
              <a:rPr lang="en-US" sz="3200" spc="-240" dirty="0">
                <a:cs typeface="Trebuchet MS"/>
              </a:rPr>
              <a:t> </a:t>
            </a:r>
            <a:r>
              <a:rPr lang="en-US" sz="3200" spc="-120" dirty="0">
                <a:cs typeface="Trebuchet MS"/>
              </a:rPr>
              <a:t>of  </a:t>
            </a:r>
            <a:r>
              <a:rPr lang="en-US" sz="3200" spc="-105" dirty="0">
                <a:cs typeface="Trebuchet MS"/>
              </a:rPr>
              <a:t>numbers</a:t>
            </a:r>
            <a:r>
              <a:rPr lang="en-US" sz="3200" spc="-250" dirty="0">
                <a:cs typeface="Trebuchet MS"/>
              </a:rPr>
              <a:t> </a:t>
            </a:r>
            <a:r>
              <a:rPr lang="en-US" sz="3200" spc="-140" dirty="0">
                <a:cs typeface="Trebuchet MS"/>
              </a:rPr>
              <a:t>together</a:t>
            </a:r>
          </a:p>
          <a:p>
            <a:pPr marL="812800" marR="513715" lvl="1" indent="-342900">
              <a:lnSpc>
                <a:spcPct val="120000"/>
              </a:lnSpc>
              <a:spcBef>
                <a:spcPts val="92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dirty="0">
                <a:cs typeface="Trebuchet MS"/>
              </a:rPr>
              <a:t>c stands for combine</a:t>
            </a:r>
          </a:p>
          <a:p>
            <a:pPr marL="355600" indent="-342900">
              <a:spcBef>
                <a:spcPts val="65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200" spc="-135" dirty="0">
                <a:cs typeface="Trebuchet MS"/>
              </a:rPr>
              <a:t>Don’t</a:t>
            </a:r>
            <a:r>
              <a:rPr lang="en-US" sz="3200" spc="-240" dirty="0">
                <a:cs typeface="Trebuchet MS"/>
              </a:rPr>
              <a:t> </a:t>
            </a:r>
            <a:r>
              <a:rPr lang="en-US" sz="3200" spc="-95" dirty="0">
                <a:cs typeface="Trebuchet MS"/>
              </a:rPr>
              <a:t>know</a:t>
            </a:r>
            <a:r>
              <a:rPr lang="en-US" sz="3200" spc="-240" dirty="0">
                <a:cs typeface="Trebuchet MS"/>
              </a:rPr>
              <a:t> </a:t>
            </a:r>
            <a:r>
              <a:rPr lang="en-US" sz="3200" spc="-70" dirty="0">
                <a:cs typeface="Trebuchet MS"/>
              </a:rPr>
              <a:t>how</a:t>
            </a:r>
            <a:r>
              <a:rPr lang="en-US" sz="3200" spc="-240" dirty="0">
                <a:cs typeface="Trebuchet MS"/>
              </a:rPr>
              <a:t> </a:t>
            </a:r>
            <a:r>
              <a:rPr lang="en-US" sz="3200" spc="-130" dirty="0">
                <a:cs typeface="Trebuchet MS"/>
              </a:rPr>
              <a:t>to</a:t>
            </a:r>
            <a:r>
              <a:rPr lang="en-US" sz="3200" spc="-240" dirty="0">
                <a:cs typeface="Trebuchet MS"/>
              </a:rPr>
              <a:t> </a:t>
            </a:r>
            <a:r>
              <a:rPr lang="en-US" sz="3200" spc="-90" dirty="0">
                <a:cs typeface="Trebuchet MS"/>
              </a:rPr>
              <a:t>use</a:t>
            </a:r>
            <a:r>
              <a:rPr lang="en-US" sz="3200" spc="-250" dirty="0">
                <a:cs typeface="Trebuchet MS"/>
              </a:rPr>
              <a:t> </a:t>
            </a:r>
            <a:r>
              <a:rPr lang="en-US" sz="3200" spc="-25" dirty="0">
                <a:cs typeface="Trebuchet MS"/>
              </a:rPr>
              <a:t>it?</a:t>
            </a:r>
            <a:endParaRPr lang="en-US" sz="3200" dirty="0">
              <a:cs typeface="Trebuchet MS"/>
            </a:endParaRPr>
          </a:p>
          <a:p>
            <a:pPr marL="355600" indent="-342900">
              <a:spcBef>
                <a:spcPts val="8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200" spc="-210" dirty="0">
                <a:cs typeface="Trebuchet MS"/>
              </a:rPr>
              <a:t>Type</a:t>
            </a:r>
            <a:r>
              <a:rPr lang="en-US" sz="3200" spc="-250" dirty="0">
                <a:cs typeface="Trebuchet MS"/>
              </a:rPr>
              <a:t> : </a:t>
            </a:r>
            <a:r>
              <a:rPr lang="en-US" sz="3200" spc="35" dirty="0">
                <a:solidFill>
                  <a:srgbClr val="066FC0"/>
                </a:solidFill>
                <a:cs typeface="Trebuchet MS"/>
              </a:rPr>
              <a:t>?c</a:t>
            </a:r>
            <a:endParaRPr lang="en-US" sz="3200" dirty="0">
              <a:solidFill>
                <a:srgbClr val="066FC0"/>
              </a:solidFill>
              <a:cs typeface="Trebuchet MS"/>
            </a:endParaRPr>
          </a:p>
          <a:p>
            <a:pPr lvl="1"/>
            <a:r>
              <a:rPr lang="en-US" sz="2800" dirty="0"/>
              <a:t>Putting a `?` before a command or object will retrieve the help for that objects</a:t>
            </a:r>
          </a:p>
        </p:txBody>
      </p:sp>
    </p:spTree>
    <p:extLst>
      <p:ext uri="{BB962C8B-B14F-4D97-AF65-F5344CB8AC3E}">
        <p14:creationId xmlns:p14="http://schemas.microsoft.com/office/powerpoint/2010/main" val="14299811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A28C2800-1FB6-014D-B65E-737BCF4C59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096" y="75111"/>
            <a:ext cx="10920548" cy="6643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7347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9088D-6875-9949-80D6-75290CA8E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6700" b="1" spc="-240" dirty="0">
                <a:latin typeface="+mn-lt"/>
              </a:rPr>
              <a:t>Typing</a:t>
            </a:r>
            <a:r>
              <a:rPr lang="en-US" sz="6700" b="1" spc="-390" dirty="0">
                <a:latin typeface="+mn-lt"/>
              </a:rPr>
              <a:t> </a:t>
            </a:r>
            <a:r>
              <a:rPr lang="en-US" sz="6700" b="1" spc="420" dirty="0">
                <a:latin typeface="+mn-lt"/>
              </a:rPr>
              <a:t>?</a:t>
            </a:r>
            <a:br>
              <a:rPr lang="en-US" dirty="0"/>
            </a:b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73E911-1F20-5D41-BE41-978DD994B1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355600" marR="5080" indent="-342900">
              <a:lnSpc>
                <a:spcPts val="3790"/>
              </a:lnSpc>
              <a:spcBef>
                <a:spcPts val="2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200" spc="-170" dirty="0">
                <a:cs typeface="Trebuchet MS"/>
              </a:rPr>
              <a:t>Typing</a:t>
            </a:r>
            <a:r>
              <a:rPr lang="en-US" sz="3200" spc="-245" dirty="0">
                <a:cs typeface="Trebuchet MS"/>
              </a:rPr>
              <a:t> </a:t>
            </a:r>
            <a:r>
              <a:rPr lang="en-US" sz="3200" spc="-110" dirty="0">
                <a:cs typeface="Trebuchet MS"/>
              </a:rPr>
              <a:t>“?”</a:t>
            </a:r>
            <a:r>
              <a:rPr lang="en-US" sz="3200" spc="-250" dirty="0">
                <a:cs typeface="Trebuchet MS"/>
              </a:rPr>
              <a:t> </a:t>
            </a:r>
            <a:r>
              <a:rPr lang="en-US" sz="3200" spc="-125" dirty="0">
                <a:cs typeface="Trebuchet MS"/>
              </a:rPr>
              <a:t>then</a:t>
            </a:r>
            <a:r>
              <a:rPr lang="en-US" sz="3200" spc="-240" dirty="0">
                <a:cs typeface="Trebuchet MS"/>
              </a:rPr>
              <a:t> </a:t>
            </a:r>
            <a:r>
              <a:rPr lang="en-US" sz="3200" spc="-140" dirty="0">
                <a:cs typeface="Trebuchet MS"/>
              </a:rPr>
              <a:t>the</a:t>
            </a:r>
            <a:r>
              <a:rPr lang="en-US" sz="3200" spc="-250" dirty="0">
                <a:cs typeface="Trebuchet MS"/>
              </a:rPr>
              <a:t> </a:t>
            </a:r>
            <a:r>
              <a:rPr lang="en-US" sz="3200" spc="-114" dirty="0">
                <a:cs typeface="Trebuchet MS"/>
              </a:rPr>
              <a:t>command</a:t>
            </a:r>
            <a:r>
              <a:rPr lang="en-US" sz="3200" spc="-240" dirty="0">
                <a:cs typeface="Trebuchet MS"/>
              </a:rPr>
              <a:t> </a:t>
            </a:r>
            <a:r>
              <a:rPr lang="en-US" sz="3200" spc="-114" dirty="0">
                <a:cs typeface="Trebuchet MS"/>
              </a:rPr>
              <a:t>name</a:t>
            </a:r>
            <a:r>
              <a:rPr lang="en-US" sz="3200" spc="-254" dirty="0">
                <a:cs typeface="Trebuchet MS"/>
              </a:rPr>
              <a:t> </a:t>
            </a:r>
            <a:r>
              <a:rPr lang="en-US" sz="3200" spc="-175" dirty="0">
                <a:cs typeface="Trebuchet MS"/>
              </a:rPr>
              <a:t>will</a:t>
            </a:r>
            <a:r>
              <a:rPr lang="en-US" sz="3200" spc="-245" dirty="0">
                <a:cs typeface="Trebuchet MS"/>
              </a:rPr>
              <a:t> </a:t>
            </a:r>
            <a:r>
              <a:rPr lang="en-US" sz="3200" spc="-145" dirty="0">
                <a:cs typeface="Trebuchet MS"/>
              </a:rPr>
              <a:t>give  </a:t>
            </a:r>
            <a:r>
              <a:rPr lang="en-US" sz="3200" spc="-90" dirty="0">
                <a:cs typeface="Trebuchet MS"/>
              </a:rPr>
              <a:t>you </a:t>
            </a:r>
            <a:r>
              <a:rPr lang="en-US" sz="3200" spc="-135">
                <a:cs typeface="Trebuchet MS"/>
              </a:rPr>
              <a:t>help on </a:t>
            </a:r>
            <a:r>
              <a:rPr lang="en-US" sz="3200" spc="-140">
                <a:cs typeface="Trebuchet MS"/>
              </a:rPr>
              <a:t>the </a:t>
            </a:r>
            <a:r>
              <a:rPr lang="en-US" sz="3200" spc="-114" dirty="0">
                <a:cs typeface="Trebuchet MS"/>
              </a:rPr>
              <a:t>command name</a:t>
            </a:r>
            <a:endParaRPr lang="en-US" sz="3200" dirty="0">
              <a:cs typeface="Trebuchet MS"/>
            </a:endParaRPr>
          </a:p>
          <a:p>
            <a:pPr marL="355600" marR="139700" indent="-342900">
              <a:lnSpc>
                <a:spcPct val="101299"/>
              </a:lnSpc>
              <a:spcBef>
                <a:spcPts val="60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200" spc="-204" dirty="0">
                <a:cs typeface="Trebuchet MS"/>
              </a:rPr>
              <a:t>Typically, </a:t>
            </a:r>
            <a:r>
              <a:rPr lang="en-US" sz="3200" spc="-140" dirty="0">
                <a:cs typeface="Trebuchet MS"/>
              </a:rPr>
              <a:t>examples you can try may be available at the bottom of the help information</a:t>
            </a:r>
            <a:endParaRPr lang="en-US" sz="3200" spc="-745" dirty="0">
              <a:cs typeface="Trebuchet MS"/>
            </a:endParaRPr>
          </a:p>
          <a:p>
            <a:pPr marL="355600" indent="-342900">
              <a:spcBef>
                <a:spcPts val="7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200" spc="-40" dirty="0">
                <a:cs typeface="Trebuchet MS"/>
              </a:rPr>
              <a:t>Now </a:t>
            </a:r>
            <a:r>
              <a:rPr lang="en-US" sz="3200" spc="-160" dirty="0">
                <a:cs typeface="Trebuchet MS"/>
              </a:rPr>
              <a:t>let's </a:t>
            </a:r>
            <a:r>
              <a:rPr lang="en-US" sz="3200" spc="-90" dirty="0">
                <a:cs typeface="Trebuchet MS"/>
              </a:rPr>
              <a:t>use </a:t>
            </a:r>
            <a:r>
              <a:rPr lang="en-US" sz="3200" spc="-140" dirty="0">
                <a:cs typeface="Trebuchet MS"/>
              </a:rPr>
              <a:t>the </a:t>
            </a:r>
            <a:r>
              <a:rPr lang="en-US" sz="3200" spc="-725" dirty="0">
                <a:cs typeface="Trebuchet MS"/>
              </a:rPr>
              <a:t> </a:t>
            </a:r>
            <a:r>
              <a:rPr lang="en-US" sz="3200" spc="-215" dirty="0">
                <a:cs typeface="Trebuchet MS"/>
              </a:rPr>
              <a:t>c() </a:t>
            </a:r>
            <a:r>
              <a:rPr lang="en-US" sz="3200" spc="-114" dirty="0">
                <a:cs typeface="Trebuchet MS"/>
              </a:rPr>
              <a:t>command</a:t>
            </a:r>
            <a:endParaRPr lang="en-US" sz="3200" dirty="0">
              <a:cs typeface="Trebuchet MS"/>
            </a:endParaRPr>
          </a:p>
          <a:p>
            <a:pPr marL="355600" indent="-342900">
              <a:spcBef>
                <a:spcPts val="77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200" spc="-200" dirty="0">
                <a:solidFill>
                  <a:srgbClr val="066FC0"/>
                </a:solidFill>
                <a:cs typeface="Trebuchet MS"/>
              </a:rPr>
              <a:t>c(5,6,7,8)</a:t>
            </a:r>
          </a:p>
          <a:p>
            <a:pPr marL="355600" indent="-342900">
              <a:spcBef>
                <a:spcPts val="77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200" spc="-150" dirty="0">
                <a:cs typeface="Trebuchet MS"/>
              </a:rPr>
              <a:t>This just prints the output to the screen</a:t>
            </a:r>
            <a:endParaRPr lang="en-US" sz="3200" dirty="0">
              <a:cs typeface="Trebuchet MS"/>
            </a:endParaRP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1072218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48834-3433-564E-8944-04A11872F8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338" y="169779"/>
            <a:ext cx="7335835" cy="1268984"/>
          </a:xfrm>
        </p:spPr>
        <p:txBody>
          <a:bodyPr>
            <a:normAutofit fontScale="90000"/>
          </a:bodyPr>
          <a:lstStyle/>
          <a:p>
            <a:r>
              <a:rPr lang="en-US" sz="6700" b="1" spc="-135" dirty="0">
                <a:latin typeface="+mn-lt"/>
                <a:cs typeface="Trebuchet MS"/>
              </a:rPr>
              <a:t>Create an object</a:t>
            </a:r>
            <a:br>
              <a:rPr lang="en-US" dirty="0"/>
            </a:b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87848F-E247-4C40-9E46-2818DD1BE8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8763"/>
            <a:ext cx="10515600" cy="4351338"/>
          </a:xfrm>
        </p:spPr>
        <p:txBody>
          <a:bodyPr>
            <a:noAutofit/>
          </a:bodyPr>
          <a:lstStyle/>
          <a:p>
            <a:pPr marL="355600" indent="-342900">
              <a:spcBef>
                <a:spcPts val="85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200" spc="-135" dirty="0">
                <a:cs typeface="Trebuchet MS"/>
              </a:rPr>
              <a:t>We can create an object for R to keep in its temporary memory</a:t>
            </a:r>
          </a:p>
          <a:p>
            <a:pPr marL="355600" marR="725170" indent="-342900">
              <a:lnSpc>
                <a:spcPct val="101899"/>
              </a:lnSpc>
              <a:spcBef>
                <a:spcPts val="65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200" spc="-210" dirty="0">
                <a:cs typeface="Trebuchet MS"/>
              </a:rPr>
              <a:t>We will assign a name to the vector we used before</a:t>
            </a:r>
          </a:p>
          <a:p>
            <a:pPr marL="355600" marR="725170" indent="-342900">
              <a:lnSpc>
                <a:spcPct val="101899"/>
              </a:lnSpc>
              <a:spcBef>
                <a:spcPts val="65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200" spc="-210" dirty="0">
                <a:cs typeface="Trebuchet MS"/>
              </a:rPr>
              <a:t>Type </a:t>
            </a:r>
            <a:r>
              <a:rPr lang="en-US" sz="3200" spc="-254" dirty="0">
                <a:cs typeface="Trebuchet MS"/>
              </a:rPr>
              <a:t>"d &lt;-" </a:t>
            </a:r>
            <a:r>
              <a:rPr lang="en-US" sz="3200" spc="-125" dirty="0">
                <a:cs typeface="Trebuchet MS"/>
              </a:rPr>
              <a:t>in </a:t>
            </a:r>
            <a:r>
              <a:rPr lang="en-US" sz="3200" spc="-145" dirty="0">
                <a:cs typeface="Trebuchet MS"/>
              </a:rPr>
              <a:t>front </a:t>
            </a:r>
            <a:r>
              <a:rPr lang="en-US" sz="3200" spc="-125" dirty="0">
                <a:cs typeface="Trebuchet MS"/>
              </a:rPr>
              <a:t>of </a:t>
            </a:r>
            <a:r>
              <a:rPr lang="en-US" sz="3200" spc="-200" dirty="0">
                <a:cs typeface="Trebuchet MS"/>
              </a:rPr>
              <a:t>c(5,6,7,8) </a:t>
            </a:r>
            <a:r>
              <a:rPr lang="en-US" sz="3200" spc="-130" dirty="0">
                <a:cs typeface="Trebuchet MS"/>
              </a:rPr>
              <a:t>: </a:t>
            </a:r>
            <a:r>
              <a:rPr lang="en-US" sz="3200" spc="-185" dirty="0">
                <a:solidFill>
                  <a:srgbClr val="066FC0"/>
                </a:solidFill>
                <a:cs typeface="Trebuchet MS"/>
              </a:rPr>
              <a:t>d &lt;- c(5,6,7,8) </a:t>
            </a:r>
            <a:endParaRPr lang="en-US" sz="3200" spc="-170" dirty="0">
              <a:cs typeface="Trebuchet MS"/>
            </a:endParaRPr>
          </a:p>
          <a:p>
            <a:pPr marL="266700" marR="543878" lvl="3" indent="-257175">
              <a:lnSpc>
                <a:spcPct val="101899"/>
              </a:lnSpc>
              <a:spcBef>
                <a:spcPts val="491"/>
              </a:spcBef>
              <a:buFont typeface="Arial"/>
              <a:buChar char="•"/>
              <a:tabLst>
                <a:tab pos="266224" algn="l"/>
                <a:tab pos="266700" algn="l"/>
              </a:tabLst>
            </a:pPr>
            <a:r>
              <a:rPr lang="en-US" sz="3200" spc="-139" dirty="0">
                <a:cs typeface="Trebuchet MS"/>
              </a:rPr>
              <a:t>We created an R object called “d” that is a vector of 5,6,7,8</a:t>
            </a:r>
          </a:p>
          <a:p>
            <a:pPr marL="266700" marR="543878" lvl="3" indent="-257175">
              <a:lnSpc>
                <a:spcPct val="101899"/>
              </a:lnSpc>
              <a:spcBef>
                <a:spcPts val="491"/>
              </a:spcBef>
              <a:buFont typeface="Arial"/>
              <a:buChar char="•"/>
              <a:tabLst>
                <a:tab pos="266224" algn="l"/>
                <a:tab pos="266700" algn="l"/>
              </a:tabLst>
            </a:pPr>
            <a:r>
              <a:rPr lang="en-US" sz="3200" spc="-139" dirty="0">
                <a:cs typeface="Trebuchet MS"/>
              </a:rPr>
              <a:t>Keyboard shortcut for &lt;-</a:t>
            </a:r>
          </a:p>
          <a:p>
            <a:pPr marL="466725" marR="543878" lvl="4">
              <a:lnSpc>
                <a:spcPct val="101899"/>
              </a:lnSpc>
              <a:spcBef>
                <a:spcPts val="491"/>
              </a:spcBef>
              <a:tabLst>
                <a:tab pos="266224" algn="l"/>
                <a:tab pos="266700" algn="l"/>
              </a:tabLst>
            </a:pPr>
            <a:r>
              <a:rPr lang="en-US" sz="3200" dirty="0"/>
              <a:t>-PC: </a:t>
            </a:r>
            <a:r>
              <a:rPr lang="en-US" sz="3200" spc="-139" dirty="0">
                <a:cs typeface="Trebuchet MS"/>
              </a:rPr>
              <a:t>Alt and - at the same time</a:t>
            </a:r>
          </a:p>
          <a:p>
            <a:pPr marL="466725" marR="543878" lvl="4">
              <a:lnSpc>
                <a:spcPct val="101899"/>
              </a:lnSpc>
              <a:spcBef>
                <a:spcPts val="491"/>
              </a:spcBef>
              <a:tabLst>
                <a:tab pos="266224" algn="l"/>
                <a:tab pos="266700" algn="l"/>
              </a:tabLst>
            </a:pPr>
            <a:r>
              <a:rPr lang="en-US" sz="3200" spc="-139" dirty="0">
                <a:cs typeface="Trebuchet MS"/>
              </a:rPr>
              <a:t>-Mac: option and - at the same time</a:t>
            </a:r>
            <a:endParaRPr lang="en-US" sz="3200" dirty="0">
              <a:cs typeface="Trebuchet MS"/>
            </a:endParaRP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9812103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9BB26C2-9658-9114-DE79-794D29A5CF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 Covered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16A9276-DC34-CDF6-057E-7D9B99B4FB1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R platforms</a:t>
            </a:r>
          </a:p>
          <a:p>
            <a:pPr lvl="1"/>
            <a:r>
              <a:rPr lang="en-US" dirty="0"/>
              <a:t>R</a:t>
            </a:r>
          </a:p>
          <a:p>
            <a:pPr lvl="1"/>
            <a:r>
              <a:rPr lang="en-US" dirty="0"/>
              <a:t>R Studio</a:t>
            </a:r>
          </a:p>
          <a:p>
            <a:pPr lvl="1"/>
            <a:r>
              <a:rPr lang="en-US" dirty="0"/>
              <a:t>R Studio Cloud</a:t>
            </a:r>
          </a:p>
          <a:p>
            <a:r>
              <a:rPr lang="en-US" dirty="0"/>
              <a:t>R file types</a:t>
            </a:r>
          </a:p>
          <a:p>
            <a:pPr lvl="1"/>
            <a:r>
              <a:rPr lang="en-US" dirty="0"/>
              <a:t>R script</a:t>
            </a:r>
          </a:p>
          <a:p>
            <a:pPr lvl="1"/>
            <a:r>
              <a:rPr lang="en-US" dirty="0"/>
              <a:t>R markdown</a:t>
            </a:r>
          </a:p>
          <a:p>
            <a:pPr lvl="1"/>
            <a:r>
              <a:rPr lang="en-US" dirty="0"/>
              <a:t>R notebook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66952F0-0BBA-296C-25D6-D3117B9AD97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Basic R commands</a:t>
            </a:r>
          </a:p>
          <a:p>
            <a:r>
              <a:rPr lang="en-US" dirty="0"/>
              <a:t>R packages and built-in datasets</a:t>
            </a:r>
          </a:p>
          <a:p>
            <a:r>
              <a:rPr lang="en-US" dirty="0"/>
              <a:t>Data manipulation</a:t>
            </a:r>
          </a:p>
          <a:p>
            <a:r>
              <a:rPr lang="en-US" dirty="0"/>
              <a:t>Data visualization</a:t>
            </a:r>
          </a:p>
          <a:p>
            <a:r>
              <a:rPr lang="en-US" dirty="0"/>
              <a:t>Data import and export</a:t>
            </a:r>
          </a:p>
          <a:p>
            <a:r>
              <a:rPr lang="en-US" dirty="0"/>
              <a:t>Data analysis</a:t>
            </a:r>
          </a:p>
          <a:p>
            <a:r>
              <a:rPr lang="en-US" dirty="0"/>
              <a:t>Saving your work</a:t>
            </a:r>
          </a:p>
        </p:txBody>
      </p:sp>
    </p:spTree>
    <p:extLst>
      <p:ext uri="{BB962C8B-B14F-4D97-AF65-F5344CB8AC3E}">
        <p14:creationId xmlns:p14="http://schemas.microsoft.com/office/powerpoint/2010/main" val="30948908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90992A20-CB7A-714F-8178-A5EA692930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241" y="92765"/>
            <a:ext cx="11038883" cy="6765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5743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0" tIns="12700" rIns="0" bIns="0" rtlCol="0" anchor="ctr" anchorCtr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b="1" spc="-35" dirty="0">
                <a:latin typeface="+mn-lt"/>
              </a:rPr>
              <a:t>Make </a:t>
            </a:r>
            <a:r>
              <a:rPr sz="6000" b="1" spc="-160" dirty="0">
                <a:latin typeface="+mn-lt"/>
              </a:rPr>
              <a:t>more</a:t>
            </a:r>
            <a:r>
              <a:rPr sz="6000" b="1" spc="-690" dirty="0">
                <a:latin typeface="+mn-lt"/>
              </a:rPr>
              <a:t> </a:t>
            </a:r>
            <a:r>
              <a:rPr sz="6000" b="1" spc="-204" dirty="0">
                <a:latin typeface="+mn-lt"/>
              </a:rPr>
              <a:t>vectors</a:t>
            </a:r>
            <a:endParaRPr sz="6000" b="1" dirty="0">
              <a:latin typeface="+mn-lt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5EB2AE-BF24-E04D-86C4-501E547DB7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55600" indent="-342900">
              <a:spcBef>
                <a:spcPts val="8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4000" spc="-155" dirty="0">
                <a:solidFill>
                  <a:srgbClr val="066FC0"/>
                </a:solidFill>
                <a:cs typeface="Trebuchet MS"/>
              </a:rPr>
              <a:t>e &lt;- c(11,12,13,15)</a:t>
            </a:r>
            <a:endParaRPr lang="en-US" sz="4000" dirty="0">
              <a:solidFill>
                <a:srgbClr val="066FC0"/>
              </a:solidFill>
              <a:cs typeface="Trebuchet MS"/>
            </a:endParaRPr>
          </a:p>
          <a:p>
            <a:pPr marL="355600" indent="-342900">
              <a:spcBef>
                <a:spcPts val="77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4000" spc="-195" dirty="0">
                <a:solidFill>
                  <a:srgbClr val="066FC0"/>
                </a:solidFill>
                <a:cs typeface="Trebuchet MS"/>
              </a:rPr>
              <a:t>f &lt;- c(1,2,3,4)</a:t>
            </a:r>
            <a:endParaRPr lang="en-US" sz="4000" dirty="0">
              <a:solidFill>
                <a:srgbClr val="066FC0"/>
              </a:solidFill>
              <a:cs typeface="Trebuchet MS"/>
            </a:endParaRPr>
          </a:p>
          <a:p>
            <a:pPr marL="355600" indent="-342900">
              <a:spcBef>
                <a:spcPts val="74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4000" spc="-175" dirty="0">
                <a:solidFill>
                  <a:srgbClr val="066FC0"/>
                </a:solidFill>
                <a:cs typeface="Trebuchet MS"/>
              </a:rPr>
              <a:t>g &lt;- c(1,2,3,15)</a:t>
            </a:r>
            <a:endParaRPr lang="en-US" sz="4000" dirty="0">
              <a:solidFill>
                <a:srgbClr val="066FC0"/>
              </a:solidFill>
              <a:cs typeface="Trebuchet MS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68079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86A89923-8A34-DD4B-8700-279A09B310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379" y="119269"/>
            <a:ext cx="11103975" cy="652006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A2095C0-8FA4-C847-A9BA-75C25B6BABD2}"/>
              </a:ext>
            </a:extLst>
          </p:cNvPr>
          <p:cNvSpPr/>
          <p:nvPr/>
        </p:nvSpPr>
        <p:spPr>
          <a:xfrm>
            <a:off x="6502400" y="1920240"/>
            <a:ext cx="3302000" cy="7721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7356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b="1" spc="-200" dirty="0">
                <a:latin typeface="+mn-lt"/>
              </a:rPr>
              <a:t>Perform </a:t>
            </a:r>
            <a:r>
              <a:rPr sz="6000" b="1" spc="-229" dirty="0">
                <a:latin typeface="+mn-lt"/>
              </a:rPr>
              <a:t>Vector</a:t>
            </a:r>
            <a:r>
              <a:rPr sz="6000" b="1" spc="-505" dirty="0">
                <a:latin typeface="+mn-lt"/>
              </a:rPr>
              <a:t> </a:t>
            </a:r>
            <a:r>
              <a:rPr sz="6000" b="1" spc="-204" dirty="0">
                <a:latin typeface="+mn-lt"/>
              </a:rPr>
              <a:t>Calculations</a:t>
            </a:r>
            <a:endParaRPr sz="6000" b="1" dirty="0">
              <a:latin typeface="+mn-lt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3E56B9-0146-D04E-B125-6F272ADE48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55600" indent="-342900">
              <a:spcBef>
                <a:spcPts val="8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600" spc="-110" dirty="0" err="1">
                <a:solidFill>
                  <a:srgbClr val="066FC0"/>
                </a:solidFill>
                <a:cs typeface="Trebuchet MS"/>
              </a:rPr>
              <a:t>d+e</a:t>
            </a:r>
            <a:endParaRPr lang="en-US" sz="3600" dirty="0">
              <a:solidFill>
                <a:srgbClr val="066FC0"/>
              </a:solidFill>
              <a:cs typeface="Trebuchet MS"/>
            </a:endParaRPr>
          </a:p>
          <a:p>
            <a:pPr marL="355600" indent="-342900">
              <a:spcBef>
                <a:spcPts val="77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600" spc="55" dirty="0">
                <a:solidFill>
                  <a:srgbClr val="066FC0"/>
                </a:solidFill>
                <a:cs typeface="Trebuchet MS"/>
              </a:rPr>
              <a:t>d*e</a:t>
            </a:r>
            <a:endParaRPr lang="en-US" sz="3600" dirty="0">
              <a:solidFill>
                <a:srgbClr val="066FC0"/>
              </a:solidFill>
              <a:cs typeface="Trebuchet MS"/>
            </a:endParaRPr>
          </a:p>
          <a:p>
            <a:pPr marL="355600" indent="-342900">
              <a:spcBef>
                <a:spcPts val="74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600" spc="-200" dirty="0">
                <a:solidFill>
                  <a:srgbClr val="066FC0"/>
                </a:solidFill>
                <a:cs typeface="Trebuchet MS"/>
              </a:rPr>
              <a:t>f-g</a:t>
            </a:r>
            <a:endParaRPr lang="en-US" sz="3600" dirty="0">
              <a:solidFill>
                <a:srgbClr val="066FC0"/>
              </a:solidFill>
              <a:cs typeface="Trebuchet MS"/>
            </a:endParaRPr>
          </a:p>
          <a:p>
            <a:pPr marL="355600" indent="-342900">
              <a:spcBef>
                <a:spcPts val="7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600" spc="-270" dirty="0">
                <a:solidFill>
                  <a:srgbClr val="066FC0"/>
                </a:solidFill>
                <a:cs typeface="Trebuchet MS"/>
              </a:rPr>
              <a:t>f/g</a:t>
            </a:r>
            <a:endParaRPr lang="en-US" sz="3600" dirty="0">
              <a:solidFill>
                <a:srgbClr val="066FC0"/>
              </a:solidFill>
              <a:cs typeface="Trebuchet MS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59089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982035CD-B4CB-7444-A081-4963F24787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493" y="323851"/>
            <a:ext cx="10925013" cy="6408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4786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F604E1-DDF8-3C44-B6CE-F890524512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6000" b="1" spc="-170" dirty="0">
                <a:latin typeface="+mn-lt"/>
              </a:rPr>
              <a:t>Combine</a:t>
            </a:r>
            <a:r>
              <a:rPr lang="en-US" sz="6000" b="1" spc="-375" dirty="0">
                <a:latin typeface="+mn-lt"/>
              </a:rPr>
              <a:t> </a:t>
            </a:r>
            <a:r>
              <a:rPr lang="en-US" sz="6000" b="1" spc="-220" dirty="0">
                <a:latin typeface="+mn-lt"/>
              </a:rPr>
              <a:t>Vectors</a:t>
            </a:r>
            <a:br>
              <a:rPr lang="en-US" sz="6000" b="1" dirty="0">
                <a:latin typeface="+mn-lt"/>
              </a:rPr>
            </a:br>
            <a:endParaRPr lang="en-US" sz="6000" dirty="0">
              <a:latin typeface="+mn-lt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DDD20C-812F-E946-8D5F-A5191BDEB4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55600" indent="-342900">
              <a:spcBef>
                <a:spcPts val="8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600" spc="-180" dirty="0">
                <a:solidFill>
                  <a:srgbClr val="066FC0"/>
                </a:solidFill>
                <a:cs typeface="Trebuchet MS"/>
              </a:rPr>
              <a:t>h &lt;- c(</a:t>
            </a:r>
            <a:r>
              <a:rPr lang="en-US" sz="3600" spc="-180" dirty="0" err="1">
                <a:solidFill>
                  <a:srgbClr val="066FC0"/>
                </a:solidFill>
                <a:cs typeface="Trebuchet MS"/>
              </a:rPr>
              <a:t>d,e</a:t>
            </a:r>
            <a:r>
              <a:rPr lang="en-US" sz="3600" spc="-180" dirty="0">
                <a:solidFill>
                  <a:srgbClr val="066FC0"/>
                </a:solidFill>
                <a:cs typeface="Trebuchet MS"/>
              </a:rPr>
              <a:t>)</a:t>
            </a:r>
            <a:endParaRPr lang="en-US" sz="3600" dirty="0">
              <a:solidFill>
                <a:srgbClr val="066FC0"/>
              </a:solidFill>
              <a:cs typeface="Trebuchet MS"/>
            </a:endParaRPr>
          </a:p>
          <a:p>
            <a:pPr marL="355600" indent="-342900">
              <a:spcBef>
                <a:spcPts val="77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600" spc="-150" dirty="0">
                <a:solidFill>
                  <a:srgbClr val="066FC0"/>
                </a:solidFill>
                <a:cs typeface="Trebuchet MS"/>
              </a:rPr>
              <a:t>h &lt;-</a:t>
            </a:r>
            <a:r>
              <a:rPr lang="en-US" sz="3600" spc="-150" dirty="0" err="1">
                <a:solidFill>
                  <a:srgbClr val="066FC0"/>
                </a:solidFill>
                <a:cs typeface="Trebuchet MS"/>
              </a:rPr>
              <a:t>rbind</a:t>
            </a:r>
            <a:r>
              <a:rPr lang="en-US" sz="3600" spc="-150" dirty="0">
                <a:solidFill>
                  <a:srgbClr val="066FC0"/>
                </a:solidFill>
                <a:cs typeface="Trebuchet MS"/>
              </a:rPr>
              <a:t>(</a:t>
            </a:r>
            <a:r>
              <a:rPr lang="en-US" sz="3600" spc="-150" dirty="0" err="1">
                <a:solidFill>
                  <a:srgbClr val="066FC0"/>
                </a:solidFill>
                <a:cs typeface="Trebuchet MS"/>
              </a:rPr>
              <a:t>d,e</a:t>
            </a:r>
            <a:r>
              <a:rPr lang="en-US" sz="3600" spc="-150" dirty="0">
                <a:solidFill>
                  <a:srgbClr val="066FC0"/>
                </a:solidFill>
                <a:cs typeface="Trebuchet MS"/>
              </a:rPr>
              <a:t>)</a:t>
            </a:r>
            <a:endParaRPr lang="en-US" sz="3600" dirty="0">
              <a:solidFill>
                <a:srgbClr val="066FC0"/>
              </a:solidFill>
              <a:cs typeface="Trebuchet MS"/>
            </a:endParaRPr>
          </a:p>
          <a:p>
            <a:pPr marL="355600" indent="-342900">
              <a:spcBef>
                <a:spcPts val="74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600" spc="-75" dirty="0">
                <a:solidFill>
                  <a:srgbClr val="066FC0"/>
                </a:solidFill>
                <a:cs typeface="Trebuchet MS"/>
              </a:rPr>
              <a:t>h &lt;- </a:t>
            </a:r>
            <a:r>
              <a:rPr lang="en-US" sz="3600" spc="-165" dirty="0" err="1">
                <a:solidFill>
                  <a:srgbClr val="066FC0"/>
                </a:solidFill>
                <a:cs typeface="Trebuchet MS"/>
              </a:rPr>
              <a:t>c</a:t>
            </a:r>
            <a:r>
              <a:rPr lang="en-US" sz="3600" spc="-175" dirty="0" err="1">
                <a:solidFill>
                  <a:srgbClr val="066FC0"/>
                </a:solidFill>
                <a:cs typeface="Trebuchet MS"/>
              </a:rPr>
              <a:t>b</a:t>
            </a:r>
            <a:r>
              <a:rPr lang="en-US" sz="3600" spc="-180" dirty="0" err="1">
                <a:solidFill>
                  <a:srgbClr val="066FC0"/>
                </a:solidFill>
                <a:cs typeface="Trebuchet MS"/>
              </a:rPr>
              <a:t>i</a:t>
            </a:r>
            <a:r>
              <a:rPr lang="en-US" sz="3600" spc="-70" dirty="0" err="1">
                <a:solidFill>
                  <a:srgbClr val="066FC0"/>
                </a:solidFill>
                <a:cs typeface="Trebuchet MS"/>
              </a:rPr>
              <a:t>n</a:t>
            </a:r>
            <a:r>
              <a:rPr lang="en-US" sz="3600" spc="-100" dirty="0" err="1">
                <a:solidFill>
                  <a:srgbClr val="066FC0"/>
                </a:solidFill>
                <a:cs typeface="Trebuchet MS"/>
              </a:rPr>
              <a:t>d</a:t>
            </a:r>
            <a:r>
              <a:rPr lang="en-US" sz="3600" spc="-204" dirty="0">
                <a:solidFill>
                  <a:srgbClr val="066FC0"/>
                </a:solidFill>
                <a:cs typeface="Trebuchet MS"/>
              </a:rPr>
              <a:t>(</a:t>
            </a:r>
            <a:r>
              <a:rPr lang="en-US" sz="3600" spc="-100" dirty="0" err="1">
                <a:solidFill>
                  <a:srgbClr val="066FC0"/>
                </a:solidFill>
                <a:cs typeface="Trebuchet MS"/>
              </a:rPr>
              <a:t>d</a:t>
            </a:r>
            <a:r>
              <a:rPr lang="en-US" sz="3600" spc="-215" dirty="0" err="1">
                <a:solidFill>
                  <a:srgbClr val="066FC0"/>
                </a:solidFill>
                <a:cs typeface="Trebuchet MS"/>
              </a:rPr>
              <a:t>,</a:t>
            </a:r>
            <a:r>
              <a:rPr lang="en-US" sz="3600" spc="-325" dirty="0" err="1">
                <a:solidFill>
                  <a:srgbClr val="066FC0"/>
                </a:solidFill>
                <a:cs typeface="Trebuchet MS"/>
              </a:rPr>
              <a:t>e</a:t>
            </a:r>
            <a:r>
              <a:rPr lang="en-US" sz="3600" spc="-204" dirty="0">
                <a:solidFill>
                  <a:srgbClr val="066FC0"/>
                </a:solidFill>
                <a:cs typeface="Trebuchet MS"/>
              </a:rPr>
              <a:t>)</a:t>
            </a:r>
            <a:endParaRPr lang="en-US" sz="3600" dirty="0">
              <a:solidFill>
                <a:srgbClr val="066FC0"/>
              </a:solidFill>
              <a:cs typeface="Trebuchet MS"/>
            </a:endParaRPr>
          </a:p>
          <a:p>
            <a:endParaRPr lang="en-US" sz="3600" dirty="0">
              <a:solidFill>
                <a:srgbClr val="066F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59880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F0EFAAE0-ACED-E94A-9EDA-0F43729138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37" y="96221"/>
            <a:ext cx="10957526" cy="666555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366D66E-67C8-0444-96B7-8B9073FA28F1}"/>
              </a:ext>
            </a:extLst>
          </p:cNvPr>
          <p:cNvSpPr/>
          <p:nvPr/>
        </p:nvSpPr>
        <p:spPr>
          <a:xfrm>
            <a:off x="6533322" y="1404730"/>
            <a:ext cx="4850295" cy="4373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2158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149012"/>
            <a:ext cx="10515600" cy="853439"/>
          </a:xfrm>
          <a:prstGeom prst="rect">
            <a:avLst/>
          </a:prstGeom>
        </p:spPr>
        <p:txBody>
          <a:bodyPr spcFirstLastPara="1" vert="horz" wrap="square" lIns="0" tIns="9525" rIns="0" bIns="0" rtlCol="0" anchor="ctr" anchorCtr="0">
            <a:spAutoFit/>
          </a:bodyPr>
          <a:lstStyle/>
          <a:p>
            <a:pPr marL="9525">
              <a:spcBef>
                <a:spcPts val="75"/>
              </a:spcBef>
            </a:pPr>
            <a:r>
              <a:rPr sz="6000" b="1" spc="-180" dirty="0">
                <a:latin typeface="+mn-lt"/>
              </a:rPr>
              <a:t>Let</a:t>
            </a:r>
            <a:r>
              <a:rPr lang="en-US" sz="6000" b="1" spc="-180" dirty="0">
                <a:latin typeface="+mn-lt"/>
              </a:rPr>
              <a:t>'</a:t>
            </a:r>
            <a:r>
              <a:rPr sz="6000" b="1" spc="-180" dirty="0">
                <a:latin typeface="+mn-lt"/>
              </a:rPr>
              <a:t>s </a:t>
            </a:r>
            <a:r>
              <a:rPr sz="6000" b="1" spc="-26" dirty="0">
                <a:latin typeface="+mn-lt"/>
              </a:rPr>
              <a:t>Make </a:t>
            </a:r>
            <a:r>
              <a:rPr sz="6000" b="1" spc="-153" dirty="0">
                <a:latin typeface="+mn-lt"/>
              </a:rPr>
              <a:t>a</a:t>
            </a:r>
            <a:r>
              <a:rPr sz="6000" b="1" spc="-563" dirty="0">
                <a:latin typeface="+mn-lt"/>
              </a:rPr>
              <a:t> </a:t>
            </a:r>
            <a:r>
              <a:rPr lang="en-US" sz="6000" b="1" spc="-563" dirty="0">
                <a:latin typeface="+mn-lt"/>
              </a:rPr>
              <a:t>Data </a:t>
            </a:r>
            <a:r>
              <a:rPr sz="6000" b="1" spc="-225" dirty="0">
                <a:latin typeface="+mn-lt"/>
              </a:rPr>
              <a:t>Table!</a:t>
            </a:r>
            <a:endParaRPr sz="6000" b="1" dirty="0">
              <a:latin typeface="+mn-l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333950" y="1100780"/>
            <a:ext cx="4813225" cy="44050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  <a:tabLst>
                <a:tab pos="266224" algn="l"/>
                <a:tab pos="266700" algn="l"/>
              </a:tabLst>
            </a:pPr>
            <a:r>
              <a:rPr lang="en-US" sz="2800" spc="-143" dirty="0">
                <a:solidFill>
                  <a:srgbClr val="066FC0"/>
                </a:solidFill>
                <a:latin typeface="Trebuchet MS" panose="020B0703020202090204" pitchFamily="34" charset="0"/>
                <a:cs typeface="Trebuchet MS"/>
              </a:rPr>
              <a:t>h &lt;- </a:t>
            </a:r>
            <a:r>
              <a:rPr sz="2800" spc="-143" dirty="0" err="1">
                <a:solidFill>
                  <a:srgbClr val="066FC0"/>
                </a:solidFill>
                <a:latin typeface="Trebuchet MS" panose="020B0703020202090204" pitchFamily="34" charset="0"/>
                <a:cs typeface="Trebuchet MS"/>
              </a:rPr>
              <a:t>rbind</a:t>
            </a:r>
            <a:r>
              <a:rPr sz="2800" spc="-143" dirty="0">
                <a:solidFill>
                  <a:srgbClr val="066FC0"/>
                </a:solidFill>
                <a:latin typeface="Trebuchet MS" panose="020B0703020202090204" pitchFamily="34" charset="0"/>
                <a:cs typeface="Trebuchet MS"/>
              </a:rPr>
              <a:t>(d,e,f,g)</a:t>
            </a:r>
            <a:endParaRPr sz="2800" dirty="0">
              <a:solidFill>
                <a:srgbClr val="066FC0"/>
              </a:solidFill>
              <a:latin typeface="Trebuchet MS" panose="020B0703020202090204" pitchFamily="34" charset="0"/>
              <a:cs typeface="Trebuchet MS"/>
            </a:endParaRPr>
          </a:p>
        </p:txBody>
      </p:sp>
      <p:pic>
        <p:nvPicPr>
          <p:cNvPr id="6" name="Picture 5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13DE7AF3-E27A-2A45-8535-409593A576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5580" y="1541285"/>
            <a:ext cx="8509000" cy="524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6065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7A0203-5733-4C43-8DBB-BA572A411B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70890"/>
            <a:ext cx="10277021" cy="1268984"/>
          </a:xfrm>
        </p:spPr>
        <p:txBody>
          <a:bodyPr>
            <a:noAutofit/>
          </a:bodyPr>
          <a:lstStyle/>
          <a:p>
            <a:r>
              <a:rPr lang="en-US" sz="6000" b="1" spc="-160" dirty="0">
                <a:latin typeface="+mn-lt"/>
              </a:rPr>
              <a:t>Column </a:t>
            </a:r>
            <a:r>
              <a:rPr lang="en-US" sz="6000" b="1" spc="-145" dirty="0">
                <a:latin typeface="+mn-lt"/>
              </a:rPr>
              <a:t>and </a:t>
            </a:r>
            <a:r>
              <a:rPr lang="en-US" sz="6000" b="1" spc="-150" dirty="0">
                <a:latin typeface="+mn-lt"/>
              </a:rPr>
              <a:t>Row</a:t>
            </a:r>
            <a:r>
              <a:rPr lang="en-US" sz="6000" b="1" spc="-1030" dirty="0">
                <a:latin typeface="+mn-lt"/>
              </a:rPr>
              <a:t> </a:t>
            </a:r>
            <a:r>
              <a:rPr lang="en-US" sz="6000" b="1" spc="-120" dirty="0">
                <a:latin typeface="+mn-lt"/>
              </a:rPr>
              <a:t>Names</a:t>
            </a:r>
            <a:endParaRPr lang="en-US" sz="6000" b="1" dirty="0">
              <a:latin typeface="+mn-lt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62D40E-61B0-7A4B-9792-DC2F65785B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8457" y="1841863"/>
            <a:ext cx="10635343" cy="3993456"/>
          </a:xfrm>
        </p:spPr>
        <p:txBody>
          <a:bodyPr>
            <a:normAutofit lnSpcReduction="10000"/>
          </a:bodyPr>
          <a:lstStyle/>
          <a:p>
            <a:pPr marL="355600" indent="-342900">
              <a:spcBef>
                <a:spcPts val="8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600" spc="-120" dirty="0">
                <a:cs typeface="Trebuchet MS"/>
              </a:rPr>
              <a:t>Independent </a:t>
            </a:r>
            <a:r>
              <a:rPr lang="en-US" sz="3600" spc="-125" dirty="0">
                <a:cs typeface="Trebuchet MS"/>
              </a:rPr>
              <a:t>of </a:t>
            </a:r>
            <a:r>
              <a:rPr lang="en-US" sz="3600" spc="-140" dirty="0">
                <a:cs typeface="Trebuchet MS"/>
              </a:rPr>
              <a:t>the</a:t>
            </a:r>
            <a:r>
              <a:rPr lang="en-US" sz="3600" spc="-484" dirty="0">
                <a:cs typeface="Trebuchet MS"/>
              </a:rPr>
              <a:t> </a:t>
            </a:r>
            <a:r>
              <a:rPr lang="en-US" sz="3600" spc="-170" dirty="0">
                <a:cs typeface="Trebuchet MS"/>
              </a:rPr>
              <a:t>data</a:t>
            </a:r>
            <a:endParaRPr lang="en-US" sz="3600" dirty="0">
              <a:cs typeface="Trebuchet MS"/>
            </a:endParaRPr>
          </a:p>
          <a:p>
            <a:pPr marL="355600" indent="-342900">
              <a:spcBef>
                <a:spcPts val="77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600" spc="-35" dirty="0">
                <a:cs typeface="Trebuchet MS"/>
              </a:rPr>
              <a:t>Makes</a:t>
            </a:r>
            <a:r>
              <a:rPr lang="en-US" sz="3600" spc="-245" dirty="0">
                <a:cs typeface="Trebuchet MS"/>
              </a:rPr>
              <a:t> </a:t>
            </a:r>
            <a:r>
              <a:rPr lang="en-US" sz="3600" spc="-190" dirty="0">
                <a:cs typeface="Trebuchet MS"/>
              </a:rPr>
              <a:t>it</a:t>
            </a:r>
            <a:r>
              <a:rPr lang="en-US" sz="3600" spc="-240" dirty="0">
                <a:cs typeface="Trebuchet MS"/>
              </a:rPr>
              <a:t> e</a:t>
            </a:r>
            <a:r>
              <a:rPr lang="en-US" sz="3600" spc="-140" dirty="0">
                <a:cs typeface="Trebuchet MS"/>
              </a:rPr>
              <a:t>asier</a:t>
            </a:r>
            <a:r>
              <a:rPr lang="en-US" sz="3600" spc="-245" dirty="0">
                <a:cs typeface="Trebuchet MS"/>
              </a:rPr>
              <a:t> </a:t>
            </a:r>
            <a:r>
              <a:rPr lang="en-US" sz="3600" spc="-130" dirty="0">
                <a:cs typeface="Trebuchet MS"/>
              </a:rPr>
              <a:t>to</a:t>
            </a:r>
            <a:r>
              <a:rPr lang="en-US" sz="3600" spc="-240" dirty="0">
                <a:cs typeface="Trebuchet MS"/>
              </a:rPr>
              <a:t> </a:t>
            </a:r>
            <a:r>
              <a:rPr lang="en-US" sz="3600" spc="-114" dirty="0">
                <a:cs typeface="Trebuchet MS"/>
              </a:rPr>
              <a:t>work</a:t>
            </a:r>
            <a:r>
              <a:rPr lang="en-US" sz="3600" spc="-245" dirty="0">
                <a:cs typeface="Trebuchet MS"/>
              </a:rPr>
              <a:t> </a:t>
            </a:r>
            <a:r>
              <a:rPr lang="en-US" sz="3600" spc="-140" dirty="0">
                <a:cs typeface="Trebuchet MS"/>
              </a:rPr>
              <a:t>with</a:t>
            </a:r>
            <a:r>
              <a:rPr lang="en-US" sz="3600" spc="-235" dirty="0">
                <a:cs typeface="Trebuchet MS"/>
              </a:rPr>
              <a:t> </a:t>
            </a:r>
            <a:r>
              <a:rPr lang="en-US" sz="3600" spc="-165" dirty="0">
                <a:cs typeface="Trebuchet MS"/>
              </a:rPr>
              <a:t>data</a:t>
            </a:r>
            <a:r>
              <a:rPr lang="en-US" sz="3600" spc="-235" dirty="0">
                <a:cs typeface="Trebuchet MS"/>
              </a:rPr>
              <a:t> </a:t>
            </a:r>
            <a:r>
              <a:rPr lang="en-US" sz="3600" spc="-185" dirty="0">
                <a:cs typeface="Trebuchet MS"/>
              </a:rPr>
              <a:t>later</a:t>
            </a:r>
            <a:endParaRPr lang="en-US" sz="3600" dirty="0">
              <a:cs typeface="Trebuchet MS"/>
            </a:endParaRPr>
          </a:p>
          <a:p>
            <a:pPr marL="755650" lvl="1" indent="-285750">
              <a:spcBef>
                <a:spcPts val="640"/>
              </a:spcBef>
              <a:buFont typeface="Arial"/>
              <a:buChar char="–"/>
              <a:tabLst>
                <a:tab pos="755650" algn="l"/>
              </a:tabLst>
            </a:pPr>
            <a:r>
              <a:rPr lang="en-US" sz="3200" spc="-114" dirty="0" err="1">
                <a:cs typeface="Trebuchet MS"/>
              </a:rPr>
              <a:t>colnames</a:t>
            </a:r>
            <a:endParaRPr lang="en-US" sz="3200" dirty="0">
              <a:cs typeface="Trebuchet MS"/>
            </a:endParaRPr>
          </a:p>
          <a:p>
            <a:pPr marL="755650" lvl="1" indent="-285750">
              <a:spcBef>
                <a:spcPts val="745"/>
              </a:spcBef>
              <a:buFont typeface="Arial"/>
              <a:buChar char="–"/>
              <a:tabLst>
                <a:tab pos="755650" algn="l"/>
              </a:tabLst>
            </a:pPr>
            <a:r>
              <a:rPr lang="en-US" sz="3200" spc="-140" dirty="0" err="1">
                <a:cs typeface="Trebuchet MS"/>
              </a:rPr>
              <a:t>rownames</a:t>
            </a:r>
            <a:endParaRPr lang="en-US" sz="3200" dirty="0">
              <a:cs typeface="Trebuchet MS"/>
            </a:endParaRPr>
          </a:p>
          <a:p>
            <a:pPr marL="355600" indent="-342900">
              <a:spcBef>
                <a:spcPts val="75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600" spc="-210" dirty="0">
                <a:cs typeface="Trebuchet MS"/>
              </a:rPr>
              <a:t>Type </a:t>
            </a:r>
            <a:r>
              <a:rPr lang="en-US" sz="3600" spc="-140" dirty="0">
                <a:cs typeface="Trebuchet MS"/>
              </a:rPr>
              <a:t>the</a:t>
            </a:r>
            <a:r>
              <a:rPr lang="en-US" sz="3600" spc="-285" dirty="0">
                <a:cs typeface="Trebuchet MS"/>
              </a:rPr>
              <a:t> </a:t>
            </a:r>
            <a:r>
              <a:rPr lang="en-US" sz="3600" spc="-155" dirty="0">
                <a:cs typeface="Trebuchet MS"/>
              </a:rPr>
              <a:t>following:</a:t>
            </a:r>
            <a:endParaRPr lang="en-US" sz="3600" dirty="0">
              <a:cs typeface="Trebuchet MS"/>
            </a:endParaRPr>
          </a:p>
          <a:p>
            <a:pPr marL="755650" lvl="1" indent="-285750">
              <a:spcBef>
                <a:spcPts val="665"/>
              </a:spcBef>
              <a:buFont typeface="Arial"/>
              <a:buChar char="–"/>
              <a:tabLst>
                <a:tab pos="755650" algn="l"/>
              </a:tabLst>
            </a:pPr>
            <a:r>
              <a:rPr lang="en-US" sz="3200" spc="-210" dirty="0" err="1">
                <a:solidFill>
                  <a:srgbClr val="066FC0"/>
                </a:solidFill>
                <a:cs typeface="Trebuchet MS"/>
              </a:rPr>
              <a:t>colnames</a:t>
            </a:r>
            <a:r>
              <a:rPr lang="en-US" sz="3200" spc="-210" dirty="0">
                <a:solidFill>
                  <a:srgbClr val="066FC0"/>
                </a:solidFill>
                <a:cs typeface="Trebuchet MS"/>
              </a:rPr>
              <a:t>(h) &lt;- c("Col1","Col2","Col3","Col4")</a:t>
            </a:r>
          </a:p>
          <a:p>
            <a:pPr marL="755650" lvl="1" indent="-285750">
              <a:spcBef>
                <a:spcPts val="665"/>
              </a:spcBef>
              <a:buFont typeface="Arial"/>
              <a:buChar char="–"/>
              <a:tabLst>
                <a:tab pos="755650" algn="l"/>
              </a:tabLst>
            </a:pPr>
            <a:r>
              <a:rPr lang="en-US" sz="3200" spc="-210" dirty="0" err="1">
                <a:solidFill>
                  <a:srgbClr val="066FC0"/>
                </a:solidFill>
                <a:cs typeface="Trebuchet MS"/>
              </a:rPr>
              <a:t>rownames</a:t>
            </a:r>
            <a:r>
              <a:rPr lang="en-US" sz="3200" spc="-210" dirty="0">
                <a:solidFill>
                  <a:srgbClr val="066FC0"/>
                </a:solidFill>
                <a:cs typeface="Trebuchet MS"/>
              </a:rPr>
              <a:t>(h) &lt;- c("Row1","Row2","Row3","Row4")</a:t>
            </a:r>
            <a:endParaRPr lang="en-US" sz="3200" dirty="0">
              <a:solidFill>
                <a:srgbClr val="066FC0"/>
              </a:solidFill>
              <a:cs typeface="Trebuchet MS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36556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7CDA6A8-1DFC-CE44-BE8E-D54852ED05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140" y="39756"/>
            <a:ext cx="11059216" cy="6757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3385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BCBEB9C-5BA9-6BF7-025C-70D030BECA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R?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82FC81-8FD5-934E-8648-6E3BAFD648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programming language and open-source software environment that can</a:t>
            </a:r>
          </a:p>
          <a:p>
            <a:pPr lvl="1"/>
            <a:r>
              <a:rPr lang="en-US" dirty="0"/>
              <a:t>Manipulate data</a:t>
            </a:r>
          </a:p>
          <a:p>
            <a:pPr lvl="1"/>
            <a:r>
              <a:rPr lang="en-US" dirty="0"/>
              <a:t>Visualize data</a:t>
            </a:r>
          </a:p>
          <a:p>
            <a:pPr lvl="1"/>
            <a:r>
              <a:rPr lang="en-US" dirty="0"/>
              <a:t>Perform statistics</a:t>
            </a:r>
          </a:p>
          <a:p>
            <a:r>
              <a:rPr lang="en-US" dirty="0"/>
              <a:t>Free and relatively easy to run in any environment</a:t>
            </a:r>
          </a:p>
          <a:p>
            <a:r>
              <a:rPr lang="en-US" dirty="0">
                <a:hlinkClick r:id="rId2"/>
              </a:rPr>
              <a:t>https://www.r-project.org/</a:t>
            </a:r>
            <a:endParaRPr lang="en-US" sz="2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D127550-6E02-0F9E-3510-CF65545449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4612" y="284672"/>
            <a:ext cx="2079973" cy="1621396"/>
          </a:xfrm>
          <a:prstGeom prst="rect">
            <a:avLst/>
          </a:prstGeom>
        </p:spPr>
      </p:pic>
      <p:pic>
        <p:nvPicPr>
          <p:cNvPr id="11" name="Picture 10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503626C-B364-0E9D-9CF0-DBA6AB2DD2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6589" y="1340846"/>
            <a:ext cx="4975654" cy="465593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675565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35262"/>
            <a:ext cx="10515600" cy="1325563"/>
          </a:xfrm>
          <a:prstGeom prst="rect">
            <a:avLst/>
          </a:prstGeom>
        </p:spPr>
        <p:txBody>
          <a:bodyPr spcFirstLastPara="1" vert="horz" wrap="square" lIns="0" tIns="9525" rIns="0" bIns="0" rtlCol="0" anchor="ctr" anchorCtr="0">
            <a:spAutoFit/>
          </a:bodyPr>
          <a:lstStyle/>
          <a:p>
            <a:pPr marL="9525">
              <a:lnSpc>
                <a:spcPct val="100000"/>
              </a:lnSpc>
              <a:spcBef>
                <a:spcPts val="75"/>
              </a:spcBef>
            </a:pPr>
            <a:r>
              <a:rPr sz="6000" b="1" spc="-150" dirty="0">
                <a:latin typeface="+mn-lt"/>
              </a:rPr>
              <a:t>Save </a:t>
            </a:r>
            <a:r>
              <a:rPr lang="en-US" sz="6000" b="1" spc="-139" dirty="0">
                <a:latin typeface="+mn-lt"/>
              </a:rPr>
              <a:t>your amazing work</a:t>
            </a:r>
            <a:r>
              <a:rPr sz="6000" b="1" spc="-105" dirty="0">
                <a:latin typeface="+mn-lt"/>
              </a:rPr>
              <a:t>!</a:t>
            </a:r>
            <a:endParaRPr sz="6000" b="1" dirty="0">
              <a:latin typeface="+mn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112098-9F55-0E4E-94B8-5F97977309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4903" y="1360825"/>
            <a:ext cx="8996596" cy="5497175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EC5F1419-583B-BD41-B249-C51EBA0AAA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6365" y="2329346"/>
            <a:ext cx="4165600" cy="33655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1A3DEBE-194B-DA44-938F-9527524131E3}"/>
              </a:ext>
            </a:extLst>
          </p:cNvPr>
          <p:cNvSpPr/>
          <p:nvPr/>
        </p:nvSpPr>
        <p:spPr>
          <a:xfrm>
            <a:off x="2093843" y="2027583"/>
            <a:ext cx="198783" cy="23853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9998708-D678-CC4A-8509-656F66A9F215}"/>
              </a:ext>
            </a:extLst>
          </p:cNvPr>
          <p:cNvSpPr/>
          <p:nvPr/>
        </p:nvSpPr>
        <p:spPr>
          <a:xfrm>
            <a:off x="4023360" y="2621280"/>
            <a:ext cx="1066800" cy="1625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29A83AE-9DD7-344A-8F26-AC9A9BEB1931}"/>
              </a:ext>
            </a:extLst>
          </p:cNvPr>
          <p:cNvSpPr/>
          <p:nvPr/>
        </p:nvSpPr>
        <p:spPr>
          <a:xfrm>
            <a:off x="6187440" y="5384800"/>
            <a:ext cx="721360" cy="3100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8590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446B871-5FFF-C64F-BDBC-C61D4B66E9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826" y="167253"/>
            <a:ext cx="10620373" cy="652349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66572EC-6987-7046-9C35-4136780EB254}"/>
              </a:ext>
            </a:extLst>
          </p:cNvPr>
          <p:cNvSpPr/>
          <p:nvPr/>
        </p:nvSpPr>
        <p:spPr>
          <a:xfrm>
            <a:off x="6421120" y="3078480"/>
            <a:ext cx="386080" cy="2235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5DC32CC-FD98-954F-9F70-9091AECD922C}"/>
              </a:ext>
            </a:extLst>
          </p:cNvPr>
          <p:cNvSpPr/>
          <p:nvPr/>
        </p:nvSpPr>
        <p:spPr>
          <a:xfrm>
            <a:off x="6421120" y="4572000"/>
            <a:ext cx="4714240" cy="254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9158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DFE8E1-5B66-1E00-5F4A-9FF1B1A8A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Activity 1: </a:t>
            </a:r>
            <a:r>
              <a:rPr lang="en-US" dirty="0" err="1"/>
              <a:t>Basic_Commands.Rmd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7893FF-167D-8EB9-25E6-754A3292A5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just practiced creating a R script to manipulate basic data.</a:t>
            </a:r>
          </a:p>
          <a:p>
            <a:r>
              <a:rPr lang="en-US" dirty="0"/>
              <a:t>Try running the Basic Command Notebook to reinforce your skills and learn about running R Markdown.</a:t>
            </a:r>
          </a:p>
          <a:p>
            <a:r>
              <a:rPr lang="en-US" dirty="0"/>
              <a:t>Please let me know if you run into any issues or have any questions.</a:t>
            </a:r>
          </a:p>
        </p:txBody>
      </p:sp>
    </p:spTree>
    <p:extLst>
      <p:ext uri="{BB962C8B-B14F-4D97-AF65-F5344CB8AC3E}">
        <p14:creationId xmlns:p14="http://schemas.microsoft.com/office/powerpoint/2010/main" val="10737854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9BB28-396C-504D-A8F3-E30454E43D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447587-FF86-5643-9E63-E0AB251F01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So far, we have:</a:t>
            </a:r>
          </a:p>
          <a:p>
            <a:pPr lvl="1"/>
            <a:r>
              <a:rPr lang="en-US" dirty="0"/>
              <a:t>Accessed R via R Studio or R Studio Cloud</a:t>
            </a:r>
          </a:p>
          <a:p>
            <a:pPr lvl="1"/>
            <a:r>
              <a:rPr lang="en-US" dirty="0"/>
              <a:t>Created a script</a:t>
            </a:r>
          </a:p>
          <a:p>
            <a:pPr lvl="1"/>
            <a:r>
              <a:rPr lang="en-US" dirty="0"/>
              <a:t>Done basic math operations</a:t>
            </a:r>
          </a:p>
          <a:p>
            <a:pPr lvl="1"/>
            <a:r>
              <a:rPr lang="en-US" dirty="0"/>
              <a:t>Created and used vectors</a:t>
            </a:r>
          </a:p>
          <a:p>
            <a:pPr lvl="1"/>
            <a:r>
              <a:rPr lang="en-US" dirty="0"/>
              <a:t>Done vector math</a:t>
            </a:r>
          </a:p>
          <a:p>
            <a:pPr lvl="1"/>
            <a:r>
              <a:rPr lang="en-US" dirty="0"/>
              <a:t>Created a data frame with named rows and cols</a:t>
            </a:r>
          </a:p>
          <a:p>
            <a:pPr lvl="1"/>
            <a:r>
              <a:rPr lang="en-US" dirty="0"/>
              <a:t>Run a markdown notebook reinforcing these concepts</a:t>
            </a:r>
          </a:p>
          <a:p>
            <a:r>
              <a:rPr lang="en-US" dirty="0"/>
              <a:t>Up next:</a:t>
            </a:r>
          </a:p>
          <a:p>
            <a:pPr lvl="1"/>
            <a:r>
              <a:rPr lang="en-US" dirty="0"/>
              <a:t>R Packages and Built-In Datasets</a:t>
            </a:r>
          </a:p>
        </p:txBody>
      </p:sp>
    </p:spTree>
    <p:extLst>
      <p:ext uri="{BB962C8B-B14F-4D97-AF65-F5344CB8AC3E}">
        <p14:creationId xmlns:p14="http://schemas.microsoft.com/office/powerpoint/2010/main" val="37396276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CA8A4-8A09-156E-E10B-5B50952383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Packages and Built-in Datasets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AD0DA0-92C6-27DF-B759-A09947823F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Packages are add-ons to base R that increase functionality or ease of use</a:t>
            </a:r>
          </a:p>
          <a:p>
            <a:r>
              <a:rPr lang="en-US" dirty="0"/>
              <a:t>Datasets can be imported to or exported from R, however base R and some packages include built-in datasets</a:t>
            </a:r>
          </a:p>
          <a:p>
            <a:r>
              <a:rPr lang="en-US" dirty="0"/>
              <a:t>Built-in datasets are helpful for learning about datasets and testing functionality</a:t>
            </a:r>
          </a:p>
          <a:p>
            <a:r>
              <a:rPr lang="en-US" dirty="0"/>
              <a:t>Since they do not require complex import, they are ideal for many situations</a:t>
            </a:r>
          </a:p>
        </p:txBody>
      </p:sp>
    </p:spTree>
    <p:extLst>
      <p:ext uri="{BB962C8B-B14F-4D97-AF65-F5344CB8AC3E}">
        <p14:creationId xmlns:p14="http://schemas.microsoft.com/office/powerpoint/2010/main" val="6690173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37E1762-730E-C142-B659-A9F2ABCE7F13}"/>
              </a:ext>
            </a:extLst>
          </p:cNvPr>
          <p:cNvSpPr/>
          <p:nvPr/>
        </p:nvSpPr>
        <p:spPr>
          <a:xfrm>
            <a:off x="297712" y="303591"/>
            <a:ext cx="4019107" cy="616100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096" y="986389"/>
            <a:ext cx="3416158" cy="479540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What is a package</a:t>
            </a:r>
          </a:p>
        </p:txBody>
      </p:sp>
      <p:graphicFrame>
        <p:nvGraphicFramePr>
          <p:cNvPr id="7" name="object 3">
            <a:extLst>
              <a:ext uri="{FF2B5EF4-FFF2-40B4-BE49-F238E27FC236}">
                <a16:creationId xmlns:a16="http://schemas.microsoft.com/office/drawing/2014/main" id="{F55AFF05-5407-4217-97D7-0E16CE86AFD5}"/>
              </a:ext>
            </a:extLst>
          </p:cNvPr>
          <p:cNvGraphicFramePr/>
          <p:nvPr/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921917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81A64C-CAC7-6FFE-D31D-2EAFCE9F36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Survival Package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3BFAB0-0415-F027-28DB-D25D4491CE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https://cran.r-project.org/web/packages/survival/index.html</a:t>
            </a:r>
            <a:endParaRPr lang="en-US" dirty="0"/>
          </a:p>
          <a:p>
            <a:r>
              <a:rPr lang="en-US" dirty="0"/>
              <a:t>PBC Dataset</a:t>
            </a:r>
          </a:p>
          <a:p>
            <a:pPr lvl="1"/>
            <a:r>
              <a:rPr lang="en-US" dirty="0"/>
              <a:t>Has a built-in dataset called PBC which is the Mayo Clinic Primary Biliary Cholangitis Data</a:t>
            </a:r>
          </a:p>
          <a:p>
            <a:r>
              <a:rPr lang="en-US" dirty="0"/>
              <a:t>We will have to download and load the package to use this dataset</a:t>
            </a:r>
            <a:br>
              <a:rPr lang="en-US" dirty="0"/>
            </a:b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66835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A9EFDB4-538F-444F-BFA4-48198062B8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312" y="118067"/>
            <a:ext cx="10880035" cy="668668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2A12085-DE0D-9D4A-BE65-65C98BC27686}"/>
              </a:ext>
            </a:extLst>
          </p:cNvPr>
          <p:cNvSpPr/>
          <p:nvPr/>
        </p:nvSpPr>
        <p:spPr>
          <a:xfrm>
            <a:off x="6312527" y="3666359"/>
            <a:ext cx="325464" cy="38745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DA77AEF-021C-7B41-B3D3-992EDEE672D9}"/>
              </a:ext>
            </a:extLst>
          </p:cNvPr>
          <p:cNvSpPr/>
          <p:nvPr/>
        </p:nvSpPr>
        <p:spPr>
          <a:xfrm>
            <a:off x="7220863" y="3073953"/>
            <a:ext cx="677433" cy="2390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1966BCC-A403-F24C-8477-B3B0D451B80D}"/>
              </a:ext>
            </a:extLst>
          </p:cNvPr>
          <p:cNvSpPr/>
          <p:nvPr/>
        </p:nvSpPr>
        <p:spPr>
          <a:xfrm>
            <a:off x="9679142" y="3313043"/>
            <a:ext cx="1068371" cy="26791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30B6FA6-8FF0-C44B-ACBF-BAC059348321}"/>
              </a:ext>
            </a:extLst>
          </p:cNvPr>
          <p:cNvSpPr/>
          <p:nvPr/>
        </p:nvSpPr>
        <p:spPr>
          <a:xfrm>
            <a:off x="869430" y="1409075"/>
            <a:ext cx="824459" cy="1948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09A50D2-19AA-344C-834A-5160151A003D}"/>
              </a:ext>
            </a:extLst>
          </p:cNvPr>
          <p:cNvSpPr/>
          <p:nvPr/>
        </p:nvSpPr>
        <p:spPr>
          <a:xfrm>
            <a:off x="488610" y="3413986"/>
            <a:ext cx="824459" cy="4146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3795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276419"/>
            <a:ext cx="10515600" cy="1502976"/>
          </a:xfrm>
          <a:prstGeom prst="rect">
            <a:avLst/>
          </a:prstGeom>
        </p:spPr>
        <p:txBody>
          <a:bodyPr spcFirstLastPara="1" vert="horz" wrap="square" lIns="0" tIns="12700" rIns="0" bIns="0" rtlCol="0" anchor="ctr" anchorCtr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6000" b="1" dirty="0">
                <a:latin typeface="+mn-lt"/>
              </a:rPr>
              <a:t>Activity 2: </a:t>
            </a:r>
            <a:br>
              <a:rPr lang="en-US" sz="6000" b="1" dirty="0">
                <a:latin typeface="+mn-lt"/>
              </a:rPr>
            </a:br>
            <a:r>
              <a:rPr lang="en-US" sz="3600" b="1" dirty="0">
                <a:latin typeface="+mn-lt"/>
              </a:rPr>
              <a:t>Packages and Built-in Datasets</a:t>
            </a:r>
            <a:endParaRPr sz="3600" b="1" dirty="0">
              <a:latin typeface="+mn-lt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B61BD2-0C04-FE4C-8BF9-9B1BD6540B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sz="3200" dirty="0"/>
              <a:t>Click on the </a:t>
            </a:r>
            <a:r>
              <a:rPr lang="en-US" sz="3200" dirty="0" err="1"/>
              <a:t>Packages_and_Datasets.Rmd</a:t>
            </a:r>
            <a:r>
              <a:rPr lang="en-US" sz="3200" dirty="0"/>
              <a:t> file</a:t>
            </a:r>
          </a:p>
          <a:p>
            <a:endParaRPr lang="en-US" sz="3200" dirty="0"/>
          </a:p>
          <a:p>
            <a:r>
              <a:rPr lang="en-US" sz="3200" dirty="0"/>
              <a:t>This file explores working with built-in datasets and importing packages</a:t>
            </a:r>
          </a:p>
          <a:p>
            <a:endParaRPr lang="en-US" sz="3200" dirty="0"/>
          </a:p>
          <a:p>
            <a:r>
              <a:rPr lang="en-US" sz="3200" dirty="0"/>
              <a:t>We will work with two datasets</a:t>
            </a:r>
          </a:p>
          <a:p>
            <a:pPr lvl="1"/>
            <a:r>
              <a:rPr lang="en-US" sz="2800" dirty="0"/>
              <a:t>Iris</a:t>
            </a:r>
          </a:p>
          <a:p>
            <a:pPr lvl="2"/>
            <a:r>
              <a:rPr lang="en-US" sz="2400" dirty="0"/>
              <a:t>Base R dataset</a:t>
            </a:r>
          </a:p>
          <a:p>
            <a:pPr lvl="1"/>
            <a:r>
              <a:rPr lang="en-US" sz="2800" dirty="0"/>
              <a:t>PBC</a:t>
            </a:r>
            <a:endParaRPr lang="en-US" sz="3200" dirty="0"/>
          </a:p>
          <a:p>
            <a:pPr lvl="2"/>
            <a:r>
              <a:rPr lang="en-US" sz="2400" dirty="0"/>
              <a:t>It is found within the survival package</a:t>
            </a:r>
          </a:p>
          <a:p>
            <a:pPr marL="457200" lvl="2" indent="-457200"/>
            <a:endParaRPr lang="en-US" sz="3200" dirty="0">
              <a:solidFill>
                <a:srgbClr val="066F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333587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B24981-EE7B-2E49-8474-4900FFC0ED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6995"/>
            <a:ext cx="10515600" cy="1133693"/>
          </a:xfrm>
        </p:spPr>
        <p:txBody>
          <a:bodyPr>
            <a:normAutofit/>
          </a:bodyPr>
          <a:lstStyle/>
          <a:p>
            <a:r>
              <a:rPr lang="en-US" sz="6000" b="1" dirty="0">
                <a:latin typeface="+mn-lt"/>
              </a:rPr>
              <a:t>Data Manipulation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73941B7-3C39-400A-B8D2-EAEF790184C9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3974158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10154-EB4F-5FCB-ED07-A7EB1B2DB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R Studio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B5B954-3AA9-8814-97D0-5EE6F27085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integrated development environment (IDE) for R</a:t>
            </a:r>
          </a:p>
          <a:p>
            <a:r>
              <a:rPr lang="en-US" dirty="0"/>
              <a:t>Software that includes R, file explorer, graphics viewer, code notebook and more!</a:t>
            </a:r>
          </a:p>
          <a:p>
            <a:r>
              <a:rPr lang="en-US" dirty="0"/>
              <a:t>One stop shop for coding in R</a:t>
            </a:r>
          </a:p>
          <a:p>
            <a:r>
              <a:rPr lang="en-US" dirty="0">
                <a:hlinkClick r:id="rId2"/>
              </a:rPr>
              <a:t>https://rstudio.com/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951035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0"/>
          <p:cNvSpPr txBox="1"/>
          <p:nvPr/>
        </p:nvSpPr>
        <p:spPr>
          <a:xfrm>
            <a:off x="5735900" y="2991167"/>
            <a:ext cx="9388400" cy="10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endParaRPr sz="24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A0BAC93-CEB3-3648-8604-14C87EAFE87C}"/>
              </a:ext>
            </a:extLst>
          </p:cNvPr>
          <p:cNvGrpSpPr/>
          <p:nvPr/>
        </p:nvGrpSpPr>
        <p:grpSpPr>
          <a:xfrm>
            <a:off x="326036" y="1127064"/>
            <a:ext cx="11539928" cy="4186928"/>
            <a:chOff x="152400" y="1337733"/>
            <a:chExt cx="11539928" cy="4186928"/>
          </a:xfrm>
        </p:grpSpPr>
        <p:pic>
          <p:nvPicPr>
            <p:cNvPr id="136" name="Google Shape;136;p3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656178" y="5123387"/>
              <a:ext cx="246044" cy="2748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7" name="Google Shape;137;p3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301533" y="4726868"/>
              <a:ext cx="707136" cy="7977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8" name="Google Shape;138;p3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52302" y="2688801"/>
              <a:ext cx="707133" cy="8215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9" name="Google Shape;139;p3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687902" y="2688768"/>
              <a:ext cx="707133" cy="8215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1" name="Google Shape;141;p30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9436590" y="2695464"/>
              <a:ext cx="707133" cy="80815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2" name="Google Shape;142;p30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10332402" y="2687034"/>
              <a:ext cx="707133" cy="8249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3" name="Google Shape;143;p30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9871621" y="3931500"/>
              <a:ext cx="707136" cy="8187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4" name="Google Shape;144;p30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5165434" y="1622634"/>
              <a:ext cx="723465" cy="8385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5" name="Google Shape;145;p30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7559244" y="2689417"/>
              <a:ext cx="707137" cy="82028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8858DD6D-1745-414F-B782-0F9998623ECB}"/>
                </a:ext>
              </a:extLst>
            </p:cNvPr>
            <p:cNvGrpSpPr/>
            <p:nvPr/>
          </p:nvGrpSpPr>
          <p:grpSpPr>
            <a:xfrm>
              <a:off x="152400" y="1337733"/>
              <a:ext cx="11539928" cy="4060547"/>
              <a:chOff x="152400" y="1337733"/>
              <a:chExt cx="11539928" cy="4060547"/>
            </a:xfrm>
          </p:grpSpPr>
          <p:pic>
            <p:nvPicPr>
              <p:cNvPr id="135" name="Google Shape;135;p30"/>
              <p:cNvPicPr preferRelativeResize="0"/>
              <p:nvPr/>
            </p:nvPicPr>
            <p:blipFill rotWithShape="1">
              <a:blip r:embed="rId12">
                <a:alphaModFix/>
              </a:blip>
              <a:srcRect l="2890" t="23631" r="4097" b="12425"/>
              <a:stretch/>
            </p:blipFill>
            <p:spPr>
              <a:xfrm>
                <a:off x="352269" y="1622634"/>
                <a:ext cx="11340059" cy="377564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8637FE59-3333-2A49-AE99-307238FA4837}"/>
                  </a:ext>
                </a:extLst>
              </p:cNvPr>
              <p:cNvSpPr/>
              <p:nvPr/>
            </p:nvSpPr>
            <p:spPr>
              <a:xfrm>
                <a:off x="152400" y="1337733"/>
                <a:ext cx="778933" cy="57573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5" name="Title 4">
            <a:extLst>
              <a:ext uri="{FF2B5EF4-FFF2-40B4-BE49-F238E27FC236}">
                <a16:creationId xmlns:a16="http://schemas.microsoft.com/office/drawing/2014/main" id="{73CF6BA5-5D5A-0449-A415-8BD90AE3C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dirty="0" err="1">
                <a:latin typeface="+mn-lt"/>
              </a:rPr>
              <a:t>Tidyverse</a:t>
            </a:r>
            <a:endParaRPr lang="en-US" sz="6000" b="1" dirty="0">
              <a:latin typeface="+mn-l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23444AA-3E50-1141-A7B2-46084371FB3C}"/>
              </a:ext>
            </a:extLst>
          </p:cNvPr>
          <p:cNvSpPr/>
          <p:nvPr/>
        </p:nvSpPr>
        <p:spPr>
          <a:xfrm>
            <a:off x="6224147" y="5313992"/>
            <a:ext cx="6096000" cy="1461939"/>
          </a:xfrm>
          <a:prstGeom prst="rect">
            <a:avLst/>
          </a:prstGeom>
        </p:spPr>
        <p:txBody>
          <a:bodyPr>
            <a:spAutoFit/>
          </a:bodyPr>
          <a:lstStyle/>
          <a:p>
            <a:pPr marL="9525" lvl="2">
              <a:spcBef>
                <a:spcPts val="641"/>
              </a:spcBef>
              <a:tabLst>
                <a:tab pos="266224" algn="l"/>
                <a:tab pos="266700" algn="l"/>
              </a:tabLst>
            </a:pPr>
            <a:r>
              <a:rPr lang="en-US" sz="2800" dirty="0">
                <a:latin typeface="Trebuchet MS" panose="020B0703020202090204" pitchFamily="34" charset="0"/>
                <a:cs typeface="Trebuchet MS"/>
              </a:rPr>
              <a:t>First time install: </a:t>
            </a:r>
            <a:r>
              <a:rPr lang="en-US" sz="2800" dirty="0" err="1">
                <a:solidFill>
                  <a:srgbClr val="066FC0"/>
                </a:solidFill>
                <a:latin typeface="Trebuchet MS" panose="020B0703020202090204" pitchFamily="34" charset="0"/>
              </a:rPr>
              <a:t>install.packages</a:t>
            </a:r>
            <a:r>
              <a:rPr lang="en-US" sz="2800" dirty="0">
                <a:solidFill>
                  <a:srgbClr val="066FC0"/>
                </a:solidFill>
                <a:latin typeface="Trebuchet MS" panose="020B0703020202090204" pitchFamily="34" charset="0"/>
              </a:rPr>
              <a:t>("</a:t>
            </a:r>
            <a:r>
              <a:rPr lang="en-US" sz="2800" dirty="0" err="1">
                <a:solidFill>
                  <a:srgbClr val="066FC0"/>
                </a:solidFill>
                <a:latin typeface="Trebuchet MS" panose="020B0703020202090204" pitchFamily="34" charset="0"/>
              </a:rPr>
              <a:t>tidyverse</a:t>
            </a:r>
            <a:r>
              <a:rPr lang="en-US" sz="2800" dirty="0">
                <a:solidFill>
                  <a:srgbClr val="066FC0"/>
                </a:solidFill>
                <a:latin typeface="Trebuchet MS" panose="020B0703020202090204" pitchFamily="34" charset="0"/>
              </a:rPr>
              <a:t>")</a:t>
            </a:r>
            <a:endParaRPr lang="en-US" sz="2800" dirty="0">
              <a:solidFill>
                <a:srgbClr val="066FC0"/>
              </a:solidFill>
              <a:latin typeface="Trebuchet MS" panose="020B0703020202090204" pitchFamily="34" charset="0"/>
              <a:cs typeface="Trebuchet MS"/>
            </a:endParaRPr>
          </a:p>
          <a:p>
            <a:pPr marL="9525" lvl="2">
              <a:spcBef>
                <a:spcPts val="641"/>
              </a:spcBef>
              <a:tabLst>
                <a:tab pos="266224" algn="l"/>
                <a:tab pos="266700" algn="l"/>
              </a:tabLst>
            </a:pPr>
            <a:r>
              <a:rPr lang="en-US" sz="2800" spc="-120" dirty="0">
                <a:latin typeface="Trebuchet MS" panose="020B0703020202090204" pitchFamily="34" charset="0"/>
                <a:cs typeface="Trebuchet MS"/>
              </a:rPr>
              <a:t>Turn on package set: </a:t>
            </a:r>
            <a:r>
              <a:rPr lang="en-US" sz="2800" spc="-120" dirty="0">
                <a:solidFill>
                  <a:srgbClr val="066FC0"/>
                </a:solidFill>
                <a:latin typeface="Trebuchet MS" panose="020B0703020202090204" pitchFamily="34" charset="0"/>
                <a:cs typeface="Trebuchet MS"/>
              </a:rPr>
              <a:t>library(</a:t>
            </a:r>
            <a:r>
              <a:rPr lang="en-US" sz="2800" spc="-120" dirty="0" err="1">
                <a:solidFill>
                  <a:srgbClr val="066FC0"/>
                </a:solidFill>
                <a:latin typeface="Trebuchet MS" panose="020B0703020202090204" pitchFamily="34" charset="0"/>
                <a:cs typeface="Trebuchet MS"/>
              </a:rPr>
              <a:t>tidyverse</a:t>
            </a:r>
            <a:r>
              <a:rPr lang="en-US" sz="2800" spc="-120" dirty="0">
                <a:solidFill>
                  <a:srgbClr val="066FC0"/>
                </a:solidFill>
                <a:latin typeface="Trebuchet MS" panose="020B0703020202090204" pitchFamily="34" charset="0"/>
                <a:cs typeface="Trebuchet MS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7201792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A5DB9572-CB20-B246-AFDE-DB3FFE0E1E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433" y="121938"/>
            <a:ext cx="10795043" cy="6592515"/>
          </a:xfrm>
          <a:prstGeom prst="rect">
            <a:avLst/>
          </a:prstGeom>
        </p:spPr>
      </p:pic>
      <p:pic>
        <p:nvPicPr>
          <p:cNvPr id="20" name="Picture 19" descr="A screenshot of a cell phone&#10;&#10;Description automatically generated">
            <a:extLst>
              <a:ext uri="{FF2B5EF4-FFF2-40B4-BE49-F238E27FC236}">
                <a16:creationId xmlns:a16="http://schemas.microsoft.com/office/drawing/2014/main" id="{1393ECFA-42D9-FA43-A2BB-FBDB138CAC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5100" y="3682374"/>
            <a:ext cx="3848100" cy="270494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B5085E9-AA88-F845-87B4-E86F5F5298E3}"/>
              </a:ext>
            </a:extLst>
          </p:cNvPr>
          <p:cNvSpPr txBox="1"/>
          <p:nvPr/>
        </p:nvSpPr>
        <p:spPr>
          <a:xfrm>
            <a:off x="2901343" y="1089770"/>
            <a:ext cx="1775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Install like this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A32B7F9-0AA1-EB45-B430-CE57A11F1D1C}"/>
              </a:ext>
            </a:extLst>
          </p:cNvPr>
          <p:cNvSpPr txBox="1"/>
          <p:nvPr/>
        </p:nvSpPr>
        <p:spPr>
          <a:xfrm>
            <a:off x="7392063" y="5996886"/>
            <a:ext cx="1775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Or like this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057857E-2375-2846-ADEA-44D5A4A8A0FB}"/>
              </a:ext>
            </a:extLst>
          </p:cNvPr>
          <p:cNvSpPr/>
          <p:nvPr/>
        </p:nvSpPr>
        <p:spPr>
          <a:xfrm>
            <a:off x="7131878" y="3053706"/>
            <a:ext cx="721360" cy="2438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4A88A0D-838D-A248-B245-DF7048AE4636}"/>
              </a:ext>
            </a:extLst>
          </p:cNvPr>
          <p:cNvSpPr/>
          <p:nvPr/>
        </p:nvSpPr>
        <p:spPr>
          <a:xfrm>
            <a:off x="8534400" y="5996886"/>
            <a:ext cx="883920" cy="3904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46EB024-1ACA-E044-BA26-7F30C4AEAD18}"/>
              </a:ext>
            </a:extLst>
          </p:cNvPr>
          <p:cNvSpPr/>
          <p:nvPr/>
        </p:nvSpPr>
        <p:spPr>
          <a:xfrm>
            <a:off x="6587986" y="4699489"/>
            <a:ext cx="1153933" cy="2585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12925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C17AB4F-8EC3-2D47-87BC-409EEF3715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215" y="49695"/>
            <a:ext cx="11094009" cy="675860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99C43D2-4335-E14B-8CAD-26BEC16C771C}"/>
              </a:ext>
            </a:extLst>
          </p:cNvPr>
          <p:cNvSpPr/>
          <p:nvPr/>
        </p:nvSpPr>
        <p:spPr>
          <a:xfrm>
            <a:off x="6480313" y="3723861"/>
            <a:ext cx="265044" cy="2120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93DA569-DB0A-3842-A527-564696912ED9}"/>
              </a:ext>
            </a:extLst>
          </p:cNvPr>
          <p:cNvSpPr/>
          <p:nvPr/>
        </p:nvSpPr>
        <p:spPr>
          <a:xfrm>
            <a:off x="9794240" y="3271520"/>
            <a:ext cx="1341120" cy="2641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804916-9328-1A4C-851C-345EAC6B2BD1}"/>
              </a:ext>
            </a:extLst>
          </p:cNvPr>
          <p:cNvSpPr/>
          <p:nvPr/>
        </p:nvSpPr>
        <p:spPr>
          <a:xfrm>
            <a:off x="894080" y="1137920"/>
            <a:ext cx="1463040" cy="2336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4FB9A5-DC85-8743-A190-5F3F455CE548}"/>
              </a:ext>
            </a:extLst>
          </p:cNvPr>
          <p:cNvSpPr txBox="1"/>
          <p:nvPr/>
        </p:nvSpPr>
        <p:spPr>
          <a:xfrm>
            <a:off x="2357120" y="1097280"/>
            <a:ext cx="856344" cy="375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This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5BD8AA-920E-AE43-A406-059684842F91}"/>
              </a:ext>
            </a:extLst>
          </p:cNvPr>
          <p:cNvSpPr txBox="1"/>
          <p:nvPr/>
        </p:nvSpPr>
        <p:spPr>
          <a:xfrm>
            <a:off x="5618480" y="3641918"/>
            <a:ext cx="939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OR this </a:t>
            </a:r>
          </a:p>
        </p:txBody>
      </p:sp>
    </p:spTree>
    <p:extLst>
      <p:ext uri="{BB962C8B-B14F-4D97-AF65-F5344CB8AC3E}">
        <p14:creationId xmlns:p14="http://schemas.microsoft.com/office/powerpoint/2010/main" val="336942116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553417"/>
            <a:ext cx="10515600" cy="948978"/>
          </a:xfrm>
          <a:prstGeom prst="rect">
            <a:avLst/>
          </a:prstGeom>
        </p:spPr>
        <p:txBody>
          <a:bodyPr spcFirstLastPara="1" vert="horz" wrap="square" lIns="0" tIns="12700" rIns="0" bIns="0" rtlCol="0" anchor="ctr" anchorCtr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6000" b="1" spc="-110" dirty="0" err="1">
                <a:latin typeface="+mn-lt"/>
              </a:rPr>
              <a:t>dplyr</a:t>
            </a:r>
            <a:r>
              <a:rPr lang="en-US" sz="6000" b="1" spc="-110" dirty="0">
                <a:latin typeface="+mn-lt"/>
              </a:rPr>
              <a:t>: Transform your data</a:t>
            </a:r>
            <a:endParaRPr lang="en-US" sz="6000" b="1" dirty="0">
              <a:latin typeface="+mn-lt"/>
            </a:endParaRPr>
          </a:p>
        </p:txBody>
      </p:sp>
      <p:pic>
        <p:nvPicPr>
          <p:cNvPr id="6" name="Google Shape;392;p64">
            <a:extLst>
              <a:ext uri="{FF2B5EF4-FFF2-40B4-BE49-F238E27FC236}">
                <a16:creationId xmlns:a16="http://schemas.microsoft.com/office/drawing/2014/main" id="{824BA2EE-0F6E-134A-9E3E-44C1593FD50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90841" y="63471"/>
            <a:ext cx="2065368" cy="192887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C46CCF01-19BC-A140-ACC9-B825DD69F66B}"/>
              </a:ext>
            </a:extLst>
          </p:cNvPr>
          <p:cNvGrpSpPr/>
          <p:nvPr/>
        </p:nvGrpSpPr>
        <p:grpSpPr>
          <a:xfrm>
            <a:off x="2971228" y="1641898"/>
            <a:ext cx="1950605" cy="1645335"/>
            <a:chOff x="2971228" y="1641898"/>
            <a:chExt cx="1950605" cy="164533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05CBF32-E367-AB46-9EC2-E2C5A89AAC4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71228" y="1950301"/>
              <a:ext cx="1950605" cy="1336932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706A756-2338-934C-B8DC-F7975B50BD2E}"/>
                </a:ext>
              </a:extLst>
            </p:cNvPr>
            <p:cNvSpPr txBox="1"/>
            <p:nvPr/>
          </p:nvSpPr>
          <p:spPr>
            <a:xfrm>
              <a:off x="3370159" y="1641898"/>
              <a:ext cx="11527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select()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F283805-A2F9-CA4F-B425-3F620E3D85FF}"/>
              </a:ext>
            </a:extLst>
          </p:cNvPr>
          <p:cNvGrpSpPr/>
          <p:nvPr/>
        </p:nvGrpSpPr>
        <p:grpSpPr>
          <a:xfrm>
            <a:off x="5307949" y="1641898"/>
            <a:ext cx="1898388" cy="1532228"/>
            <a:chOff x="5307949" y="1641898"/>
            <a:chExt cx="1898388" cy="1532228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2AF5877A-91CC-E645-A3DE-6209E504A16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07949" y="1929281"/>
              <a:ext cx="1898388" cy="1244845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875D981-0313-AF4A-836C-B93C83573755}"/>
                </a:ext>
              </a:extLst>
            </p:cNvPr>
            <p:cNvSpPr txBox="1"/>
            <p:nvPr/>
          </p:nvSpPr>
          <p:spPr>
            <a:xfrm>
              <a:off x="5720160" y="1641898"/>
              <a:ext cx="107396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filter()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FAC2DA7-E6FF-ED4B-B853-4CD42EC369A9}"/>
              </a:ext>
            </a:extLst>
          </p:cNvPr>
          <p:cNvGrpSpPr/>
          <p:nvPr/>
        </p:nvGrpSpPr>
        <p:grpSpPr>
          <a:xfrm>
            <a:off x="562218" y="1641898"/>
            <a:ext cx="1950605" cy="1569571"/>
            <a:chOff x="562218" y="1641898"/>
            <a:chExt cx="1950605" cy="156957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BC56A071-F798-AF4A-B559-2D967B96B5D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62218" y="1992341"/>
              <a:ext cx="1950605" cy="1219128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AD16000-8C5A-0D41-BDBF-D012BC48C2F6}"/>
                </a:ext>
              </a:extLst>
            </p:cNvPr>
            <p:cNvSpPr txBox="1"/>
            <p:nvPr/>
          </p:nvSpPr>
          <p:spPr>
            <a:xfrm>
              <a:off x="840329" y="1641898"/>
              <a:ext cx="139438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arrange()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9519468-9ACD-F34E-A42B-0BE018873A5B}"/>
              </a:ext>
            </a:extLst>
          </p:cNvPr>
          <p:cNvGrpSpPr/>
          <p:nvPr/>
        </p:nvGrpSpPr>
        <p:grpSpPr>
          <a:xfrm>
            <a:off x="7627616" y="1613399"/>
            <a:ext cx="2265356" cy="1689477"/>
            <a:chOff x="7627616" y="1613399"/>
            <a:chExt cx="2265356" cy="1689477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B9669371-B185-A04A-886A-ED18DBA387C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627616" y="1965944"/>
              <a:ext cx="2265356" cy="133693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9DB5370-E876-0248-87B8-3C8E309F8A53}"/>
                </a:ext>
              </a:extLst>
            </p:cNvPr>
            <p:cNvSpPr txBox="1"/>
            <p:nvPr/>
          </p:nvSpPr>
          <p:spPr>
            <a:xfrm>
              <a:off x="8112911" y="1613399"/>
              <a:ext cx="129476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mutate()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2F729A8-92DE-294A-A16F-C1D4E1917425}"/>
              </a:ext>
            </a:extLst>
          </p:cNvPr>
          <p:cNvGrpSpPr/>
          <p:nvPr/>
        </p:nvGrpSpPr>
        <p:grpSpPr>
          <a:xfrm>
            <a:off x="213113" y="3702952"/>
            <a:ext cx="2265356" cy="1689477"/>
            <a:chOff x="213113" y="3702952"/>
            <a:chExt cx="2265356" cy="1689477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7C8B1D9-457E-2B44-883D-5F533E8842A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13113" y="3895676"/>
              <a:ext cx="2265356" cy="1496753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E6DCFBD-E2FA-B345-9814-47E2B1FE1607}"/>
                </a:ext>
              </a:extLst>
            </p:cNvPr>
            <p:cNvSpPr txBox="1"/>
            <p:nvPr/>
          </p:nvSpPr>
          <p:spPr>
            <a:xfrm>
              <a:off x="458074" y="3702952"/>
              <a:ext cx="177543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summarize()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227B7F6-9923-C748-9510-D4DBED32C894}"/>
              </a:ext>
            </a:extLst>
          </p:cNvPr>
          <p:cNvGrpSpPr/>
          <p:nvPr/>
        </p:nvGrpSpPr>
        <p:grpSpPr>
          <a:xfrm>
            <a:off x="2971228" y="3528728"/>
            <a:ext cx="2541856" cy="2482936"/>
            <a:chOff x="2971228" y="3528728"/>
            <a:chExt cx="2541856" cy="2482936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ECAAC307-F70B-0043-A7B5-8F48F42F6D2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971228" y="3953971"/>
              <a:ext cx="2541856" cy="2057693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ED08CDD-34E7-EA45-BEAF-83BCEEF1A39C}"/>
                </a:ext>
              </a:extLst>
            </p:cNvPr>
            <p:cNvSpPr txBox="1"/>
            <p:nvPr/>
          </p:nvSpPr>
          <p:spPr>
            <a:xfrm>
              <a:off x="3413592" y="3528728"/>
              <a:ext cx="16571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err="1"/>
                <a:t>group_by</a:t>
              </a:r>
              <a:r>
                <a:rPr lang="en-US" sz="2400" b="1" dirty="0"/>
                <a:t>()</a:t>
              </a:r>
            </a:p>
          </p:txBody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BF29B40B-8488-C84B-BA13-3B2A5334D98E}"/>
              </a:ext>
            </a:extLst>
          </p:cNvPr>
          <p:cNvSpPr/>
          <p:nvPr/>
        </p:nvSpPr>
        <p:spPr>
          <a:xfrm>
            <a:off x="6250804" y="3953971"/>
            <a:ext cx="6096000" cy="2092881"/>
          </a:xfrm>
          <a:prstGeom prst="rect">
            <a:avLst/>
          </a:prstGeom>
        </p:spPr>
        <p:txBody>
          <a:bodyPr>
            <a:spAutoFit/>
          </a:bodyPr>
          <a:lstStyle/>
          <a:p>
            <a:pPr marL="38100" indent="0">
              <a:buNone/>
            </a:pPr>
            <a:r>
              <a:rPr lang="en-US" sz="2800" dirty="0"/>
              <a:t>Basic structure: </a:t>
            </a:r>
          </a:p>
          <a:p>
            <a:pPr marL="38100" indent="0">
              <a:buNone/>
            </a:pPr>
            <a:r>
              <a:rPr lang="en-US" sz="2800" dirty="0" err="1"/>
              <a:t>dpylr</a:t>
            </a:r>
            <a:r>
              <a:rPr lang="en-US" sz="2800" dirty="0"/>
              <a:t> function(data, specifics)</a:t>
            </a:r>
          </a:p>
          <a:p>
            <a:pPr marL="38100"/>
            <a:r>
              <a:rPr lang="en-US" sz="2800" dirty="0"/>
              <a:t>Example: </a:t>
            </a:r>
          </a:p>
          <a:p>
            <a:pPr marL="38100"/>
            <a:r>
              <a:rPr lang="en-US" sz="2800" dirty="0">
                <a:solidFill>
                  <a:srgbClr val="066FC0"/>
                </a:solidFill>
              </a:rPr>
              <a:t>arrange(</a:t>
            </a:r>
            <a:r>
              <a:rPr lang="en-US" sz="2800" dirty="0" err="1">
                <a:solidFill>
                  <a:srgbClr val="066FC0"/>
                </a:solidFill>
              </a:rPr>
              <a:t>pbc</a:t>
            </a:r>
            <a:r>
              <a:rPr lang="en-US" sz="2800" dirty="0">
                <a:solidFill>
                  <a:srgbClr val="066FC0"/>
                </a:solidFill>
              </a:rPr>
              <a:t>, age)</a:t>
            </a:r>
          </a:p>
          <a:p>
            <a:pPr marL="381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721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7D426B-335E-8740-A4A1-2A7C81E4EA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5409" y="186435"/>
            <a:ext cx="7941183" cy="615553"/>
          </a:xfrm>
        </p:spPr>
        <p:txBody>
          <a:bodyPr>
            <a:noAutofit/>
          </a:bodyPr>
          <a:lstStyle/>
          <a:p>
            <a:r>
              <a:rPr lang="en-US" sz="6000" b="1" dirty="0">
                <a:latin typeface="+mn-lt"/>
              </a:rPr>
              <a:t>Pipes!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56B034-CAFD-7141-88CD-BEA16B1414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0576" y="953693"/>
            <a:ext cx="11635408" cy="571787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/>
              <a:t>Let’s say I want to know the average age for males versus females I could:</a:t>
            </a:r>
          </a:p>
          <a:p>
            <a:pPr marL="0" indent="0">
              <a:buNone/>
            </a:pPr>
            <a:r>
              <a:rPr lang="en-US" dirty="0" err="1"/>
              <a:t>group_by_sex</a:t>
            </a:r>
            <a:r>
              <a:rPr lang="en-US" dirty="0"/>
              <a:t> &lt;- </a:t>
            </a:r>
            <a:r>
              <a:rPr lang="en-US" dirty="0" err="1"/>
              <a:t>group_by</a:t>
            </a:r>
            <a:r>
              <a:rPr lang="en-US" dirty="0"/>
              <a:t>(</a:t>
            </a:r>
            <a:r>
              <a:rPr lang="en-US" dirty="0" err="1"/>
              <a:t>pbc,sex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 err="1"/>
              <a:t>ave_age_sex</a:t>
            </a:r>
            <a:r>
              <a:rPr lang="en-US" dirty="0"/>
              <a:t> &lt;-</a:t>
            </a:r>
            <a:r>
              <a:rPr lang="en-US" dirty="0" err="1"/>
              <a:t>summarise</a:t>
            </a:r>
            <a:r>
              <a:rPr lang="en-US" dirty="0"/>
              <a:t>(</a:t>
            </a:r>
            <a:r>
              <a:rPr lang="en-US" dirty="0" err="1"/>
              <a:t>group_by_sex</a:t>
            </a:r>
            <a:r>
              <a:rPr lang="en-US" dirty="0"/>
              <a:t>, mean = mean(age))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OR. </a:t>
            </a:r>
          </a:p>
          <a:p>
            <a:pPr marL="0" indent="0">
              <a:buNone/>
            </a:pPr>
            <a:endParaRPr lang="en-US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dirty="0"/>
              <a:t>Use a pipe! %&gt;%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This allows sequential operations to be done on the same dataset:</a:t>
            </a:r>
            <a:endParaRPr lang="en-US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dirty="0" err="1">
                <a:solidFill>
                  <a:srgbClr val="0070C0"/>
                </a:solidFill>
              </a:rPr>
              <a:t>pbc_final</a:t>
            </a:r>
            <a:r>
              <a:rPr lang="en-US" dirty="0">
                <a:solidFill>
                  <a:srgbClr val="0070C0"/>
                </a:solidFill>
              </a:rPr>
              <a:t> &lt;- </a:t>
            </a:r>
            <a:r>
              <a:rPr lang="en-US" dirty="0" err="1">
                <a:solidFill>
                  <a:srgbClr val="0070C0"/>
                </a:solidFill>
              </a:rPr>
              <a:t>pbc</a:t>
            </a:r>
            <a:r>
              <a:rPr lang="en-US" dirty="0">
                <a:solidFill>
                  <a:srgbClr val="0070C0"/>
                </a:solidFill>
              </a:rPr>
              <a:t> %&gt;% </a:t>
            </a:r>
            <a:r>
              <a:rPr lang="en-US" dirty="0" err="1">
                <a:solidFill>
                  <a:srgbClr val="0070C0"/>
                </a:solidFill>
              </a:rPr>
              <a:t>group_by</a:t>
            </a:r>
            <a:r>
              <a:rPr lang="en-US" dirty="0">
                <a:solidFill>
                  <a:srgbClr val="0070C0"/>
                </a:solidFill>
              </a:rPr>
              <a:t>(sex) %&gt;% </a:t>
            </a:r>
            <a:r>
              <a:rPr lang="en-US" dirty="0" err="1">
                <a:solidFill>
                  <a:srgbClr val="0070C0"/>
                </a:solidFill>
              </a:rPr>
              <a:t>summarise</a:t>
            </a:r>
            <a:r>
              <a:rPr lang="en-US" dirty="0">
                <a:solidFill>
                  <a:srgbClr val="0070C0"/>
                </a:solidFill>
              </a:rPr>
              <a:t>(</a:t>
            </a:r>
            <a:r>
              <a:rPr lang="en-US" dirty="0" err="1">
                <a:solidFill>
                  <a:srgbClr val="0070C0"/>
                </a:solidFill>
              </a:rPr>
              <a:t>new_col</a:t>
            </a:r>
            <a:r>
              <a:rPr lang="en-US" dirty="0">
                <a:solidFill>
                  <a:srgbClr val="0070C0"/>
                </a:solidFill>
              </a:rPr>
              <a:t> = mean(age))</a:t>
            </a:r>
          </a:p>
          <a:p>
            <a:pPr marL="0" indent="0">
              <a:buNone/>
            </a:pPr>
            <a:r>
              <a:rPr lang="en-US" dirty="0">
                <a:solidFill>
                  <a:srgbClr val="0070C0"/>
                </a:solidFill>
              </a:rPr>
              <a:t>View(</a:t>
            </a:r>
            <a:r>
              <a:rPr lang="en-US" dirty="0" err="1">
                <a:solidFill>
                  <a:srgbClr val="0070C0"/>
                </a:solidFill>
              </a:rPr>
              <a:t>pbc_final</a:t>
            </a:r>
            <a:r>
              <a:rPr lang="en-US" dirty="0">
                <a:solidFill>
                  <a:srgbClr val="0070C0"/>
                </a:solidFill>
              </a:rPr>
              <a:t>)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5587068-ACCC-014A-ABCF-7F4F2B54756A}"/>
              </a:ext>
            </a:extLst>
          </p:cNvPr>
          <p:cNvSpPr/>
          <p:nvPr/>
        </p:nvSpPr>
        <p:spPr>
          <a:xfrm>
            <a:off x="3061252" y="3812629"/>
            <a:ext cx="267693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Keyboard Shortcut:</a:t>
            </a:r>
          </a:p>
          <a:p>
            <a:r>
              <a:rPr lang="en-US" sz="2000" dirty="0" err="1"/>
              <a:t>PC:Ctrl+Shift+M</a:t>
            </a:r>
            <a:endParaRPr lang="en-US" sz="2000" dirty="0"/>
          </a:p>
          <a:p>
            <a:r>
              <a:rPr lang="en-US" sz="2000" dirty="0" err="1"/>
              <a:t>Mac:Cmd+Shift+M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61662151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1032E82-3E3C-7649-9C2A-9F758CA6E8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550" y="356057"/>
            <a:ext cx="11658600" cy="6206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80901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103B22-C583-AE41-A05F-E33525083A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Activity 3: </a:t>
            </a:r>
            <a:br>
              <a:rPr lang="en-US" dirty="0"/>
            </a:br>
            <a:r>
              <a:rPr lang="en-US" dirty="0"/>
              <a:t>Data Manipulation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027418-EC9C-7349-8DC8-8296AF4AC7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Using the pre-made R Notebook `</a:t>
            </a:r>
            <a:r>
              <a:rPr lang="en-US" dirty="0" err="1"/>
              <a:t>Data_Manipulation.Rmd</a:t>
            </a:r>
            <a:r>
              <a:rPr lang="en-US" dirty="0"/>
              <a:t>` we will explore the following data manipulations:</a:t>
            </a:r>
          </a:p>
          <a:p>
            <a:pPr lvl="1"/>
            <a:r>
              <a:rPr lang="en-US" dirty="0"/>
              <a:t>Arrange</a:t>
            </a:r>
          </a:p>
          <a:p>
            <a:pPr lvl="1"/>
            <a:r>
              <a:rPr lang="en-US" dirty="0"/>
              <a:t>Select</a:t>
            </a:r>
          </a:p>
          <a:p>
            <a:pPr lvl="1"/>
            <a:r>
              <a:rPr lang="en-US" dirty="0"/>
              <a:t>Filter </a:t>
            </a:r>
          </a:p>
          <a:p>
            <a:pPr lvl="1"/>
            <a:r>
              <a:rPr lang="en-US" dirty="0"/>
              <a:t>Mutate</a:t>
            </a:r>
          </a:p>
          <a:p>
            <a:pPr lvl="1"/>
            <a:r>
              <a:rPr lang="en-US" dirty="0"/>
              <a:t>Summarize </a:t>
            </a:r>
          </a:p>
          <a:p>
            <a:pPr lvl="1"/>
            <a:r>
              <a:rPr lang="en-US" dirty="0" err="1"/>
              <a:t>GroupBy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601761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0885F9-6295-C549-AEE3-AD887855F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9E6F75-0539-B840-B533-906C5C890B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What data manipulation options are available?</a:t>
            </a:r>
          </a:p>
          <a:p>
            <a:endParaRPr lang="en-US" dirty="0"/>
          </a:p>
          <a:p>
            <a:r>
              <a:rPr lang="en-US" dirty="0"/>
              <a:t>Which operation would you use to create a new column of data?</a:t>
            </a:r>
          </a:p>
          <a:p>
            <a:endParaRPr lang="en-US" dirty="0"/>
          </a:p>
          <a:p>
            <a:r>
              <a:rPr lang="en-US" dirty="0"/>
              <a:t>Which two options are available for arranging data?</a:t>
            </a:r>
          </a:p>
          <a:p>
            <a:endParaRPr lang="en-US" dirty="0"/>
          </a:p>
          <a:p>
            <a:r>
              <a:rPr lang="en-US" dirty="0"/>
              <a:t>What symbol is used to join multiple commands?</a:t>
            </a:r>
          </a:p>
        </p:txBody>
      </p:sp>
    </p:spTree>
    <p:extLst>
      <p:ext uri="{BB962C8B-B14F-4D97-AF65-F5344CB8AC3E}">
        <p14:creationId xmlns:p14="http://schemas.microsoft.com/office/powerpoint/2010/main" val="112698896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7400FD-24FB-7495-88D4-C5149EE02E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Import and Export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033FB6-0AF2-5AE6-90B6-0A921D6674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comes in many formats</a:t>
            </a:r>
          </a:p>
          <a:p>
            <a:endParaRPr lang="en-US" dirty="0"/>
          </a:p>
          <a:p>
            <a:r>
              <a:rPr lang="en-US" dirty="0"/>
              <a:t>There are a variety of tools for importing and exporting data</a:t>
            </a:r>
          </a:p>
          <a:p>
            <a:endParaRPr lang="en-US" dirty="0"/>
          </a:p>
          <a:p>
            <a:r>
              <a:rPr lang="en-US" dirty="0"/>
              <a:t>R can handle data in csv, tab-delimited, excel formats and more</a:t>
            </a:r>
          </a:p>
        </p:txBody>
      </p:sp>
    </p:spTree>
    <p:extLst>
      <p:ext uri="{BB962C8B-B14F-4D97-AF65-F5344CB8AC3E}">
        <p14:creationId xmlns:p14="http://schemas.microsoft.com/office/powerpoint/2010/main" val="301742391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22DB132-67B5-0D4C-8526-98DA3632BC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1373540"/>
            <a:ext cx="9296400" cy="5232400"/>
          </a:xfrm>
          <a:prstGeom prst="rect">
            <a:avLst/>
          </a:prstGeom>
        </p:spPr>
      </p:pic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-190234"/>
            <a:ext cx="10515600" cy="1325563"/>
          </a:xfrm>
        </p:spPr>
        <p:txBody>
          <a:bodyPr>
            <a:normAutofit/>
          </a:bodyPr>
          <a:lstStyle/>
          <a:p>
            <a:r>
              <a:rPr lang="en-US" sz="6000" b="1" dirty="0">
                <a:latin typeface="+mn-lt"/>
              </a:rPr>
              <a:t>Save a table as a file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7861B3-17E1-CF42-AEE4-2B68591A64C8}"/>
              </a:ext>
            </a:extLst>
          </p:cNvPr>
          <p:cNvSpPr/>
          <p:nvPr/>
        </p:nvSpPr>
        <p:spPr>
          <a:xfrm>
            <a:off x="6354774" y="5271633"/>
            <a:ext cx="4260217" cy="2169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E3CE56-CC07-D74B-B091-8921414CE83E}"/>
              </a:ext>
            </a:extLst>
          </p:cNvPr>
          <p:cNvSpPr txBox="1"/>
          <p:nvPr/>
        </p:nvSpPr>
        <p:spPr>
          <a:xfrm>
            <a:off x="235130" y="830782"/>
            <a:ext cx="1174350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spc="-90" dirty="0" err="1">
                <a:solidFill>
                  <a:srgbClr val="066FC0"/>
                </a:solidFill>
                <a:cs typeface="Trebuchet MS"/>
              </a:rPr>
              <a:t>write.table</a:t>
            </a:r>
            <a:r>
              <a:rPr lang="en-US" sz="3200" spc="-90" dirty="0">
                <a:solidFill>
                  <a:srgbClr val="066FC0"/>
                </a:solidFill>
                <a:cs typeface="Trebuchet MS"/>
              </a:rPr>
              <a:t>(pbc_mutate,"pbc_mutate.txt",</a:t>
            </a:r>
            <a:r>
              <a:rPr lang="en-US" sz="3200" spc="-90" dirty="0" err="1">
                <a:solidFill>
                  <a:srgbClr val="066FC0"/>
                </a:solidFill>
                <a:cs typeface="Trebuchet MS"/>
              </a:rPr>
              <a:t>row.names</a:t>
            </a:r>
            <a:r>
              <a:rPr lang="en-US" sz="3200" spc="-90" dirty="0">
                <a:solidFill>
                  <a:srgbClr val="066FC0"/>
                </a:solidFill>
                <a:cs typeface="Trebuchet MS"/>
              </a:rPr>
              <a:t>=</a:t>
            </a:r>
            <a:r>
              <a:rPr lang="en-US" sz="3200" spc="-90" dirty="0" err="1">
                <a:solidFill>
                  <a:srgbClr val="066FC0"/>
                </a:solidFill>
                <a:cs typeface="Trebuchet MS"/>
              </a:rPr>
              <a:t>F,sep</a:t>
            </a:r>
            <a:r>
              <a:rPr lang="en-US" sz="3200" spc="-90" dirty="0">
                <a:solidFill>
                  <a:srgbClr val="066FC0"/>
                </a:solidFill>
                <a:cs typeface="Trebuchet MS"/>
              </a:rPr>
              <a:t>="\t")</a:t>
            </a:r>
          </a:p>
          <a:p>
            <a:endParaRPr lang="en-US" sz="3200" dirty="0">
              <a:solidFill>
                <a:srgbClr val="066F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14576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13907EE3-8A46-A127-AF80-84F3302565B5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-3023" y="0"/>
            <a:ext cx="121950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2964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65150" y="770890"/>
            <a:ext cx="9584690" cy="1268984"/>
          </a:xfrm>
        </p:spPr>
        <p:txBody>
          <a:bodyPr>
            <a:normAutofit/>
          </a:bodyPr>
          <a:lstStyle/>
          <a:p>
            <a:r>
              <a:rPr lang="en-US" sz="6000" b="1" dirty="0">
                <a:latin typeface="+mn-lt"/>
              </a:rPr>
              <a:t>Read Data From Website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BF2627-06CB-A2DE-DF2B-8E2E1818A4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150" y="2160016"/>
            <a:ext cx="9192804" cy="3601212"/>
          </a:xfrm>
        </p:spPr>
        <p:txBody>
          <a:bodyPr>
            <a:normAutofit/>
          </a:bodyPr>
          <a:lstStyle/>
          <a:p>
            <a:r>
              <a:rPr lang="en-US" dirty="0" err="1"/>
              <a:t>read_csv</a:t>
            </a:r>
            <a:r>
              <a:rPr lang="en-US" dirty="0"/>
              <a:t>() and </a:t>
            </a:r>
            <a:r>
              <a:rPr lang="en-US" dirty="0" err="1"/>
              <a:t>read_tsv</a:t>
            </a:r>
            <a:r>
              <a:rPr lang="en-US" dirty="0"/>
              <a:t>() are special cases of the more general </a:t>
            </a:r>
            <a:r>
              <a:rPr lang="en-US" dirty="0" err="1"/>
              <a:t>read_delim</a:t>
            </a:r>
            <a:r>
              <a:rPr lang="en-US" dirty="0"/>
              <a:t>(). They're useful for reading the most common types of flat file data, comma separated values and tab separated values, respectively. </a:t>
            </a:r>
          </a:p>
          <a:p>
            <a:endParaRPr lang="en-US" dirty="0"/>
          </a:p>
          <a:p>
            <a:r>
              <a:rPr lang="en-US" dirty="0"/>
              <a:t>File can be a </a:t>
            </a:r>
            <a:r>
              <a:rPr lang="en-US" dirty="0" err="1"/>
              <a:t>url</a:t>
            </a:r>
            <a:r>
              <a:rPr lang="en-US" dirty="0"/>
              <a:t> where data is stored</a:t>
            </a:r>
          </a:p>
          <a:p>
            <a:r>
              <a:rPr lang="en-US" dirty="0"/>
              <a:t>Run `?</a:t>
            </a:r>
            <a:r>
              <a:rPr lang="en-US" dirty="0" err="1"/>
              <a:t>read_tsv</a:t>
            </a:r>
            <a:r>
              <a:rPr lang="en-US" dirty="0"/>
              <a:t>` for more help information</a:t>
            </a:r>
          </a:p>
        </p:txBody>
      </p:sp>
    </p:spTree>
    <p:extLst>
      <p:ext uri="{BB962C8B-B14F-4D97-AF65-F5344CB8AC3E}">
        <p14:creationId xmlns:p14="http://schemas.microsoft.com/office/powerpoint/2010/main" val="136526968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103B22-C583-AE41-A05F-E33525083A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Activity 4: </a:t>
            </a:r>
            <a:br>
              <a:rPr lang="en-US" dirty="0"/>
            </a:br>
            <a:r>
              <a:rPr lang="en-US" dirty="0"/>
              <a:t>Data Import and Export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027418-EC9C-7349-8DC8-8296AF4AC7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Using the pre-made R Notebook </a:t>
            </a:r>
            <a:r>
              <a:rPr lang="en-US" dirty="0" err="1"/>
              <a:t>Data_Import_and_Export.Rmd</a:t>
            </a:r>
            <a:r>
              <a:rPr lang="en-US" dirty="0"/>
              <a:t> we will explore the following:</a:t>
            </a:r>
          </a:p>
          <a:p>
            <a:pPr lvl="1"/>
            <a:r>
              <a:rPr lang="en-US" dirty="0"/>
              <a:t>Save as tab delimited text</a:t>
            </a:r>
          </a:p>
          <a:p>
            <a:pPr lvl="1"/>
            <a:r>
              <a:rPr lang="en-US" dirty="0"/>
              <a:t>Save as a csv file</a:t>
            </a:r>
          </a:p>
          <a:p>
            <a:pPr lvl="1"/>
            <a:r>
              <a:rPr lang="en-US" dirty="0"/>
              <a:t>Load both tab delimited and csv files</a:t>
            </a:r>
          </a:p>
          <a:p>
            <a:pPr lvl="1"/>
            <a:r>
              <a:rPr lang="en-US" dirty="0"/>
              <a:t>Load data from a </a:t>
            </a:r>
            <a:r>
              <a:rPr lang="en-US" dirty="0" err="1"/>
              <a:t>url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171978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82432-31C7-5E45-9989-FDDA2BF90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Visualizations for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62F042-E37F-864B-A457-35891ACB6F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Bar plot</a:t>
            </a:r>
          </a:p>
          <a:p>
            <a:r>
              <a:rPr lang="en-US" dirty="0"/>
              <a:t>Histogram</a:t>
            </a:r>
          </a:p>
          <a:p>
            <a:r>
              <a:rPr lang="en-US" dirty="0"/>
              <a:t>Density Plot</a:t>
            </a:r>
          </a:p>
          <a:p>
            <a:r>
              <a:rPr lang="en-US" dirty="0"/>
              <a:t>Scatter plot</a:t>
            </a:r>
          </a:p>
          <a:p>
            <a:r>
              <a:rPr lang="en-US" dirty="0"/>
              <a:t>Faceted plots (multiple plots in the same figure)</a:t>
            </a:r>
          </a:p>
        </p:txBody>
      </p:sp>
    </p:spTree>
    <p:extLst>
      <p:ext uri="{BB962C8B-B14F-4D97-AF65-F5344CB8AC3E}">
        <p14:creationId xmlns:p14="http://schemas.microsoft.com/office/powerpoint/2010/main" val="244825297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AAD52-32BE-EA47-A4B4-2CA4C0CCF0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919" y="490118"/>
            <a:ext cx="12001081" cy="1325563"/>
          </a:xfrm>
        </p:spPr>
        <p:txBody>
          <a:bodyPr>
            <a:noAutofit/>
          </a:bodyPr>
          <a:lstStyle/>
          <a:p>
            <a:r>
              <a:rPr lang="en-US" sz="5400" b="1" dirty="0">
                <a:latin typeface="+mn-lt"/>
              </a:rPr>
              <a:t>ggplot2: Visualize your data</a:t>
            </a:r>
            <a:br>
              <a:rPr lang="en-US" sz="5400" b="1" dirty="0">
                <a:latin typeface="+mn-lt"/>
              </a:rPr>
            </a:br>
            <a:endParaRPr lang="en-US" sz="5400" b="1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EAD595-77F6-9849-A5E6-7B356E766E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4127"/>
            <a:ext cx="10515600" cy="4351338"/>
          </a:xfrm>
        </p:spPr>
        <p:txBody>
          <a:bodyPr>
            <a:normAutofit/>
          </a:bodyPr>
          <a:lstStyle/>
          <a:p>
            <a:pPr marL="571500" indent="-571500"/>
            <a:r>
              <a:rPr lang="en-US" sz="3600" dirty="0"/>
              <a:t>Easy out of box formatting </a:t>
            </a:r>
          </a:p>
          <a:p>
            <a:pPr marL="571500" indent="-571500"/>
            <a:r>
              <a:rPr lang="en-US" sz="3600" dirty="0"/>
              <a:t>Handles  complex data quickly</a:t>
            </a:r>
          </a:p>
          <a:p>
            <a:pPr marL="571500" indent="-571500"/>
            <a:r>
              <a:rPr lang="en-US" sz="3600" dirty="0"/>
              <a:t>Default options are aesthetically pleasing</a:t>
            </a:r>
          </a:p>
          <a:p>
            <a:pPr marL="571500" indent="-571500"/>
            <a:r>
              <a:rPr lang="en-US" sz="3600" dirty="0"/>
              <a:t>Layering system = add complexity as you go</a:t>
            </a:r>
          </a:p>
          <a:p>
            <a:pPr marL="571500" indent="-571500"/>
            <a:r>
              <a:rPr lang="en-US" sz="3600" dirty="0"/>
              <a:t>Automatic scaling generally works well</a:t>
            </a:r>
          </a:p>
          <a:p>
            <a:pPr marL="571500" indent="-571500"/>
            <a:r>
              <a:rPr lang="en-US" sz="3600" dirty="0"/>
              <a:t>Great documentation and support</a:t>
            </a:r>
          </a:p>
          <a:p>
            <a:endParaRPr lang="en-US" sz="3600" dirty="0"/>
          </a:p>
        </p:txBody>
      </p:sp>
      <p:pic>
        <p:nvPicPr>
          <p:cNvPr id="4" name="Google Shape;181;p34">
            <a:extLst>
              <a:ext uri="{FF2B5EF4-FFF2-40B4-BE49-F238E27FC236}">
                <a16:creationId xmlns:a16="http://schemas.microsoft.com/office/drawing/2014/main" id="{772DF7E7-F1CA-AB4F-A725-07E0DD44E66E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028386" y="0"/>
            <a:ext cx="2744514" cy="295862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2939533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AAD52-32BE-EA47-A4B4-2CA4C0CCF0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919" y="490118"/>
            <a:ext cx="12001081" cy="1325563"/>
          </a:xfrm>
        </p:spPr>
        <p:txBody>
          <a:bodyPr>
            <a:noAutofit/>
          </a:bodyPr>
          <a:lstStyle/>
          <a:p>
            <a:r>
              <a:rPr lang="en-US" sz="5400" b="1" dirty="0">
                <a:latin typeface="+mn-lt"/>
              </a:rPr>
              <a:t>ggplot2: Visualize your data</a:t>
            </a:r>
            <a:br>
              <a:rPr lang="en-US" sz="5400" b="1" dirty="0">
                <a:latin typeface="+mn-lt"/>
              </a:rPr>
            </a:br>
            <a:endParaRPr lang="en-US" sz="5400" b="1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EAD595-77F6-9849-A5E6-7B356E766E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4126"/>
            <a:ext cx="8085083" cy="5002287"/>
          </a:xfrm>
        </p:spPr>
        <p:txBody>
          <a:bodyPr>
            <a:normAutofit fontScale="77500" lnSpcReduction="20000"/>
          </a:bodyPr>
          <a:lstStyle/>
          <a:p>
            <a:pPr marL="38100" indent="0">
              <a:buNone/>
            </a:pPr>
            <a:r>
              <a:rPr lang="en-US" sz="3200" dirty="0"/>
              <a:t>What you need:</a:t>
            </a:r>
          </a:p>
          <a:p>
            <a:pPr marL="0" indent="0">
              <a:buNone/>
            </a:pPr>
            <a:r>
              <a:rPr lang="en-US" sz="3200" dirty="0"/>
              <a:t>1. A data object</a:t>
            </a:r>
          </a:p>
          <a:p>
            <a:pPr marL="0" indent="0">
              <a:buNone/>
            </a:pPr>
            <a:r>
              <a:rPr lang="en-US" sz="3200" dirty="0"/>
              <a:t>2. Aesthetic mappings (</a:t>
            </a:r>
            <a:r>
              <a:rPr lang="en-US" sz="3200" dirty="0" err="1"/>
              <a:t>aes</a:t>
            </a:r>
            <a:r>
              <a:rPr lang="en-US" sz="3200" dirty="0"/>
              <a:t>): how variables in the data are assigned to visual properties</a:t>
            </a:r>
          </a:p>
          <a:p>
            <a:pPr lvl="1"/>
            <a:r>
              <a:rPr lang="en-US" sz="3200" dirty="0"/>
              <a:t>x- and y-direction</a:t>
            </a:r>
          </a:p>
          <a:p>
            <a:pPr lvl="1"/>
            <a:r>
              <a:rPr lang="en-US" sz="3200" dirty="0"/>
              <a:t>shapes, colors, lines</a:t>
            </a:r>
          </a:p>
          <a:p>
            <a:pPr marL="0" indent="0">
              <a:buNone/>
            </a:pPr>
            <a:r>
              <a:rPr lang="en-US" sz="3200" dirty="0"/>
              <a:t>3. A geometry object (</a:t>
            </a:r>
            <a:r>
              <a:rPr lang="en-US" sz="3200" dirty="0" err="1"/>
              <a:t>geom</a:t>
            </a:r>
            <a:r>
              <a:rPr lang="en-US" sz="3200" dirty="0"/>
              <a:t>): the type of plot</a:t>
            </a:r>
          </a:p>
          <a:p>
            <a:pPr marL="38100" indent="0">
              <a:buNone/>
            </a:pPr>
            <a:endParaRPr lang="en-US" sz="3200" dirty="0"/>
          </a:p>
          <a:p>
            <a:pPr marL="38100" indent="0">
              <a:buNone/>
            </a:pPr>
            <a:r>
              <a:rPr lang="en-US" sz="3200" dirty="0"/>
              <a:t>Basic structure:</a:t>
            </a:r>
          </a:p>
          <a:p>
            <a:pPr marL="38100" indent="0">
              <a:buNone/>
            </a:pPr>
            <a:r>
              <a:rPr lang="en-US" sz="3200" dirty="0" err="1"/>
              <a:t>ggplot</a:t>
            </a:r>
            <a:r>
              <a:rPr lang="en-US" sz="3200" dirty="0"/>
              <a:t>(data, </a:t>
            </a:r>
            <a:r>
              <a:rPr lang="en-US" sz="3200" dirty="0" err="1"/>
              <a:t>aes</a:t>
            </a:r>
            <a:r>
              <a:rPr lang="en-US" sz="3200" dirty="0"/>
              <a:t>(x=variable)) + </a:t>
            </a:r>
            <a:r>
              <a:rPr lang="en-US" sz="3200" dirty="0" err="1"/>
              <a:t>geom_type</a:t>
            </a:r>
            <a:r>
              <a:rPr lang="en-US" sz="3200" dirty="0"/>
              <a:t>()</a:t>
            </a:r>
          </a:p>
          <a:p>
            <a:pPr marL="38100" indent="0">
              <a:buNone/>
            </a:pPr>
            <a:r>
              <a:rPr lang="en-US" sz="3200" dirty="0"/>
              <a:t>Example:</a:t>
            </a:r>
          </a:p>
          <a:p>
            <a:pPr marL="38100" indent="0">
              <a:buNone/>
            </a:pPr>
            <a:r>
              <a:rPr lang="en-US" sz="3200" dirty="0" err="1"/>
              <a:t>ggplot</a:t>
            </a:r>
            <a:r>
              <a:rPr lang="en-US" sz="3200" dirty="0"/>
              <a:t>(</a:t>
            </a:r>
            <a:r>
              <a:rPr lang="en-US" sz="3200" dirty="0" err="1"/>
              <a:t>pbc</a:t>
            </a:r>
            <a:r>
              <a:rPr lang="en-US" sz="3200" dirty="0"/>
              <a:t>, </a:t>
            </a:r>
            <a:r>
              <a:rPr lang="en-US" sz="3200" dirty="0" err="1"/>
              <a:t>aes</a:t>
            </a:r>
            <a:r>
              <a:rPr lang="en-US" sz="3200" dirty="0"/>
              <a:t>(x=sex)) + </a:t>
            </a:r>
            <a:r>
              <a:rPr lang="en-US" sz="3200" dirty="0" err="1"/>
              <a:t>geom_bar</a:t>
            </a:r>
            <a:r>
              <a:rPr lang="en-US" sz="3200" dirty="0"/>
              <a:t>()</a:t>
            </a:r>
          </a:p>
        </p:txBody>
      </p:sp>
      <p:pic>
        <p:nvPicPr>
          <p:cNvPr id="4" name="Google Shape;181;p34">
            <a:extLst>
              <a:ext uri="{FF2B5EF4-FFF2-40B4-BE49-F238E27FC236}">
                <a16:creationId xmlns:a16="http://schemas.microsoft.com/office/drawing/2014/main" id="{772DF7E7-F1CA-AB4F-A725-07E0DD44E66E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028386" y="0"/>
            <a:ext cx="2744514" cy="295862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7322400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0F87F-13CD-0648-88C8-0A96564AB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5400" b="1" dirty="0">
                <a:latin typeface="+mn-lt"/>
              </a:rPr>
              <a:t>Aesthetic mapping options  </a:t>
            </a:r>
          </a:p>
        </p:txBody>
      </p:sp>
      <p:pic>
        <p:nvPicPr>
          <p:cNvPr id="4" name="Google Shape;231;p42">
            <a:extLst>
              <a:ext uri="{FF2B5EF4-FFF2-40B4-BE49-F238E27FC236}">
                <a16:creationId xmlns:a16="http://schemas.microsoft.com/office/drawing/2014/main" id="{30066A39-2FB0-3A4E-ACA9-5DFB0C110974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060028" y="1481959"/>
            <a:ext cx="7325711" cy="513955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2480520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555D6E-B92F-2B44-919B-AAAE28FB7A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dirty="0">
                <a:latin typeface="+mn-lt"/>
              </a:rPr>
              <a:t>ggplot2:Faceting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2FE2CD-5D82-7342-8EDC-7E559BE9A8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Divide a plot into subplots based on one or more discrete variable</a:t>
            </a:r>
          </a:p>
          <a:p>
            <a:r>
              <a:rPr lang="en-US" dirty="0"/>
              <a:t>Can be used with a variety of plot types</a:t>
            </a:r>
          </a:p>
          <a:p>
            <a:r>
              <a:rPr lang="en-US" dirty="0"/>
              <a:t>There are a couple of facet flavors </a:t>
            </a:r>
          </a:p>
          <a:p>
            <a:r>
              <a:rPr lang="en-US" dirty="0"/>
              <a:t>We will use facet wrap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7DF0EB-2521-F646-A79E-1390F3183A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702" y="4001294"/>
            <a:ext cx="7821764" cy="259260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A643B69-C365-0542-9FB6-166AA698EA38}"/>
              </a:ext>
            </a:extLst>
          </p:cNvPr>
          <p:cNvSpPr/>
          <p:nvPr/>
        </p:nvSpPr>
        <p:spPr>
          <a:xfrm>
            <a:off x="9138384" y="4303563"/>
            <a:ext cx="1594498" cy="1522277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7000" b="-7000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4088911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2254BB-F608-184E-BA6E-169306111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dirty="0" err="1">
                <a:latin typeface="+mn-lt"/>
              </a:rPr>
              <a:t>tidr:gather</a:t>
            </a:r>
            <a:endParaRPr lang="en-US" sz="6000" b="1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9A8354-4104-AE44-B9F0-4A67505445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607629" cy="4351338"/>
          </a:xfrm>
        </p:spPr>
        <p:txBody>
          <a:bodyPr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US" dirty="0"/>
              <a:t>Typically, each variable is in its own column and each observation/case is its own row</a:t>
            </a:r>
          </a:p>
          <a:p>
            <a:pPr lvl="0">
              <a:lnSpc>
                <a:spcPct val="100000"/>
              </a:lnSpc>
            </a:pPr>
            <a:r>
              <a:rPr lang="en-US" dirty="0"/>
              <a:t>Transform data from wide to long format</a:t>
            </a:r>
          </a:p>
          <a:p>
            <a:pPr>
              <a:lnSpc>
                <a:spcPct val="100000"/>
              </a:lnSpc>
            </a:pPr>
            <a:r>
              <a:rPr lang="en-US" b="1" dirty="0"/>
              <a:t>gather(</a:t>
            </a:r>
            <a:r>
              <a:rPr lang="en-US" dirty="0"/>
              <a:t>data, key, value</a:t>
            </a:r>
            <a:r>
              <a:rPr lang="en-US" b="1" dirty="0"/>
              <a:t>)</a:t>
            </a:r>
            <a:endParaRPr lang="en-US" dirty="0"/>
          </a:p>
          <a:p>
            <a:pPr lvl="0">
              <a:lnSpc>
                <a:spcPct val="100000"/>
              </a:lnSpc>
            </a:pPr>
            <a:r>
              <a:rPr lang="en-US" dirty="0"/>
              <a:t>Moves column names into a </a:t>
            </a:r>
            <a:r>
              <a:rPr lang="en-US" b="1" dirty="0"/>
              <a:t>key </a:t>
            </a:r>
            <a:r>
              <a:rPr lang="en-US" dirty="0"/>
              <a:t>column, gathering the column values into a single </a:t>
            </a:r>
            <a:r>
              <a:rPr lang="en-US" b="1" dirty="0"/>
              <a:t>value </a:t>
            </a:r>
            <a:r>
              <a:rPr lang="en-US" dirty="0"/>
              <a:t>column </a:t>
            </a:r>
            <a:r>
              <a:rPr lang="en-US" b="1" dirty="0"/>
              <a:t> 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5AFFB01-FC88-074E-BFFA-51A015E1160F}"/>
              </a:ext>
            </a:extLst>
          </p:cNvPr>
          <p:cNvSpPr/>
          <p:nvPr/>
        </p:nvSpPr>
        <p:spPr>
          <a:xfrm>
            <a:off x="4924251" y="168411"/>
            <a:ext cx="1594498" cy="1522277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7000" b="-7000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759426-1DC5-1F41-829E-320994BC4C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7603" y="3619997"/>
            <a:ext cx="4547098" cy="20191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EE816A9-E5DA-9348-90AD-77EE4ADD1F7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159" r="9970" b="32560"/>
          <a:stretch/>
        </p:blipFill>
        <p:spPr>
          <a:xfrm>
            <a:off x="7445829" y="1559921"/>
            <a:ext cx="4290646" cy="1522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21500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60EDC20-1355-B443-B236-71DF5CA67C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0524" y="1508054"/>
            <a:ext cx="9392394" cy="534994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00DC8D6-D00F-F849-A043-BF81A72C3EA2}"/>
              </a:ext>
            </a:extLst>
          </p:cNvPr>
          <p:cNvSpPr/>
          <p:nvPr/>
        </p:nvSpPr>
        <p:spPr>
          <a:xfrm>
            <a:off x="1997767" y="937155"/>
            <a:ext cx="484998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err="1">
                <a:solidFill>
                  <a:srgbClr val="0070C0"/>
                </a:solidFill>
              </a:rPr>
              <a:t>ggsave</a:t>
            </a:r>
            <a:r>
              <a:rPr lang="en-US" sz="3200" dirty="0">
                <a:solidFill>
                  <a:srgbClr val="0070C0"/>
                </a:solidFill>
              </a:rPr>
              <a:t>(“</a:t>
            </a:r>
            <a:r>
              <a:rPr lang="en-US" sz="3200" dirty="0" err="1">
                <a:solidFill>
                  <a:srgbClr val="0070C0"/>
                </a:solidFill>
              </a:rPr>
              <a:t>facet_density.png</a:t>
            </a:r>
            <a:r>
              <a:rPr lang="en-US" sz="3200" dirty="0">
                <a:solidFill>
                  <a:srgbClr val="0070C0"/>
                </a:solidFill>
              </a:rPr>
              <a:t>")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712A3E6-B96C-174A-8114-EC39F16C0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532" y="-26090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sz="6000" b="1" dirty="0">
                <a:latin typeface="+mn-lt"/>
              </a:rPr>
              <a:t>Saving your beautiful graph!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57DC156-0141-0445-BD25-D239AA1709A5}"/>
              </a:ext>
            </a:extLst>
          </p:cNvPr>
          <p:cNvSpPr/>
          <p:nvPr/>
        </p:nvSpPr>
        <p:spPr>
          <a:xfrm>
            <a:off x="7022019" y="1229542"/>
            <a:ext cx="21511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OR SEE BELOW!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070C6DF-BACD-9D4C-B9B7-67ADC13B2BB3}"/>
              </a:ext>
            </a:extLst>
          </p:cNvPr>
          <p:cNvSpPr/>
          <p:nvPr/>
        </p:nvSpPr>
        <p:spPr>
          <a:xfrm>
            <a:off x="7609353" y="3602319"/>
            <a:ext cx="462592" cy="16625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41E5DA4-7232-1442-AC2B-16ED2DA6F4F3}"/>
              </a:ext>
            </a:extLst>
          </p:cNvPr>
          <p:cNvSpPr/>
          <p:nvPr/>
        </p:nvSpPr>
        <p:spPr>
          <a:xfrm>
            <a:off x="7060588" y="3904537"/>
            <a:ext cx="1131575" cy="16625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EAB1EE1-6891-094B-8684-0C6BB1F865B5}"/>
              </a:ext>
            </a:extLst>
          </p:cNvPr>
          <p:cNvSpPr/>
          <p:nvPr/>
        </p:nvSpPr>
        <p:spPr>
          <a:xfrm>
            <a:off x="3431969" y="3633848"/>
            <a:ext cx="593766" cy="1662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C438859-96D9-254B-8EC6-16251AE0B2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7946" y="2485175"/>
            <a:ext cx="4381500" cy="41910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E0CAC418-0A2F-8A40-AFF8-3C51DB117248}"/>
              </a:ext>
            </a:extLst>
          </p:cNvPr>
          <p:cNvSpPr/>
          <p:nvPr/>
        </p:nvSpPr>
        <p:spPr>
          <a:xfrm>
            <a:off x="5332021" y="6412675"/>
            <a:ext cx="653143" cy="25905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BB26DB2-4394-224D-863C-F6947B7B6F1E}"/>
              </a:ext>
            </a:extLst>
          </p:cNvPr>
          <p:cNvSpPr/>
          <p:nvPr/>
        </p:nvSpPr>
        <p:spPr>
          <a:xfrm>
            <a:off x="2196662" y="2995448"/>
            <a:ext cx="1156138" cy="1786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67291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136CE-E4A8-DF4B-BE8D-FA9750C862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Questions on Basic Visualizations</a:t>
            </a:r>
          </a:p>
        </p:txBody>
      </p:sp>
      <p:pic>
        <p:nvPicPr>
          <p:cNvPr id="6" name="Picture 5" descr="Diagram, engineering drawing&#10;&#10;Description automatically generated">
            <a:extLst>
              <a:ext uri="{FF2B5EF4-FFF2-40B4-BE49-F238E27FC236}">
                <a16:creationId xmlns:a16="http://schemas.microsoft.com/office/drawing/2014/main" id="{EAA99D98-D3C8-8F4D-8BA9-4CE71AF7E9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8460" y="770890"/>
            <a:ext cx="5334000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2334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10154-EB4F-5FCB-ED07-A7EB1B2DB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R Studio Cloud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B5B954-3AA9-8814-97D0-5EE6F27085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Cloud based version of R Studio</a:t>
            </a:r>
          </a:p>
          <a:p>
            <a:r>
              <a:rPr lang="en-US" dirty="0"/>
              <a:t>No need to download software</a:t>
            </a:r>
          </a:p>
          <a:p>
            <a:r>
              <a:rPr lang="en-US" dirty="0"/>
              <a:t>Can share projects easily for analysis and teaching</a:t>
            </a:r>
          </a:p>
          <a:p>
            <a:r>
              <a:rPr lang="en-US" dirty="0">
                <a:hlinkClick r:id="rId2"/>
              </a:rPr>
              <a:t>https://rstudio.cloud/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537988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AEC3E-D539-EDD0-FC96-583C8B326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Activity 5:</a:t>
            </a:r>
            <a:br>
              <a:rPr lang="en-US" dirty="0"/>
            </a:br>
            <a:r>
              <a:rPr lang="en-US" dirty="0"/>
              <a:t>Data Visualization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36BDE2-1AD0-8F31-B53F-4F111DFD0F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Open the notebook </a:t>
            </a:r>
            <a:r>
              <a:rPr lang="en-US" dirty="0" err="1"/>
              <a:t>Data_Visualization.Rmd</a:t>
            </a:r>
            <a:endParaRPr lang="en-US" dirty="0"/>
          </a:p>
          <a:p>
            <a:r>
              <a:rPr lang="en-US" dirty="0"/>
              <a:t>Explore plotting and data visualizations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70659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BF6D39A3-EA16-9901-0F0F-48BF96AFBC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00" y="274320"/>
            <a:ext cx="12155400" cy="6309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0837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D7F64D-3971-9E01-4BC9-5026307E7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File Types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CF9C6C-73E7-3245-B4A7-DF6CE15780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 Script File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7BE344-A4BE-AD28-EDAA-99D42943410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Basic file for saving code</a:t>
            </a:r>
          </a:p>
          <a:p>
            <a:r>
              <a:rPr lang="en-US" dirty="0"/>
              <a:t>Can add comments using `#` symbol</a:t>
            </a:r>
          </a:p>
          <a:p>
            <a:r>
              <a:rPr lang="en-US" dirty="0"/>
              <a:t>Useful for testing code snippets and work that will not be shared</a:t>
            </a:r>
          </a:p>
          <a:p>
            <a:r>
              <a:rPr lang="en-US" dirty="0"/>
              <a:t>Sections can be selected and run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D1A7AC-68F1-5419-64F2-6805AB61E5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R Markdown and Notebook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0354826-C75B-7FE7-F8F3-4EC5105E854B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More advanced files that allow inclusion of markdown and style elements for documentation</a:t>
            </a:r>
          </a:p>
          <a:p>
            <a:r>
              <a:rPr lang="en-US" dirty="0"/>
              <a:t>Code lives in chunks within the file</a:t>
            </a:r>
          </a:p>
          <a:p>
            <a:r>
              <a:rPr lang="en-US" dirty="0"/>
              <a:t>Better for sharing and publishing code</a:t>
            </a:r>
          </a:p>
          <a:p>
            <a:r>
              <a:rPr lang="en-US" dirty="0"/>
              <a:t>Notebooks allow a preview feature, while Markdown files are knit</a:t>
            </a:r>
          </a:p>
        </p:txBody>
      </p:sp>
    </p:spTree>
    <p:extLst>
      <p:ext uri="{BB962C8B-B14F-4D97-AF65-F5344CB8AC3E}">
        <p14:creationId xmlns:p14="http://schemas.microsoft.com/office/powerpoint/2010/main" val="21452341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322CDF23-E1DB-F2AE-A3BD-8A795413C8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5291" y="0"/>
            <a:ext cx="6735932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025A05F-25EF-B272-A989-9C1B38918299}"/>
              </a:ext>
            </a:extLst>
          </p:cNvPr>
          <p:cNvSpPr txBox="1"/>
          <p:nvPr/>
        </p:nvSpPr>
        <p:spPr>
          <a:xfrm>
            <a:off x="180777" y="235131"/>
            <a:ext cx="4979052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 open a new file, select File from the top panel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Select new file from the dropdown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Select appropriate file type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 script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 Notebook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 Markdown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 open an existing file, select File from the top panel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Select Open File…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 save a file, select File from the top panel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Select Save or Save as… and specify the save location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5042843"/>
      </p:ext>
    </p:extLst>
  </p:cSld>
  <p:clrMapOvr>
    <a:masterClrMapping/>
  </p:clrMapOvr>
</p:sld>
</file>

<file path=ppt/theme/theme1.xml><?xml version="1.0" encoding="utf-8"?>
<a:theme xmlns:a="http://schemas.openxmlformats.org/drawingml/2006/main" name="PunchcardVTI">
  <a:themeElements>
    <a:clrScheme name="Punchcard">
      <a:dk1>
        <a:srgbClr val="000000"/>
      </a:dk1>
      <a:lt1>
        <a:srgbClr val="FFFFFF"/>
      </a:lt1>
      <a:dk2>
        <a:srgbClr val="00224B"/>
      </a:dk2>
      <a:lt2>
        <a:srgbClr val="EFF0EF"/>
      </a:lt2>
      <a:accent1>
        <a:srgbClr val="00B2F3"/>
      </a:accent1>
      <a:accent2>
        <a:srgbClr val="0471CC"/>
      </a:accent2>
      <a:accent3>
        <a:srgbClr val="14BBA9"/>
      </a:accent3>
      <a:accent4>
        <a:srgbClr val="8BB93B"/>
      </a:accent4>
      <a:accent5>
        <a:srgbClr val="EC970C"/>
      </a:accent5>
      <a:accent6>
        <a:srgbClr val="F55822"/>
      </a:accent6>
      <a:hlink>
        <a:srgbClr val="008EE6"/>
      </a:hlink>
      <a:folHlink>
        <a:srgbClr val="808C8E"/>
      </a:folHlink>
    </a:clrScheme>
    <a:fontScheme name="Punchcard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unchcardVTI" id="{C7262591-AF98-8F48-B56D-6342D2439B1A}" vid="{261D9F73-974A-B14E-9EAF-4871CCA60BB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10220</TotalTime>
  <Words>2157</Words>
  <Application>Microsoft Macintosh PowerPoint</Application>
  <PresentationFormat>Widescreen</PresentationFormat>
  <Paragraphs>346</Paragraphs>
  <Slides>60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6" baseType="lpstr">
      <vt:lpstr>Arial</vt:lpstr>
      <vt:lpstr>Calibri</vt:lpstr>
      <vt:lpstr>Neue Haas Grotesk Text Pro</vt:lpstr>
      <vt:lpstr>Source Sans Pro</vt:lpstr>
      <vt:lpstr>Trebuchet MS</vt:lpstr>
      <vt:lpstr>PunchcardVTI</vt:lpstr>
      <vt:lpstr>INTRODUCTION TO R</vt:lpstr>
      <vt:lpstr>Topics Covered</vt:lpstr>
      <vt:lpstr>What is R?</vt:lpstr>
      <vt:lpstr>What is R Studio</vt:lpstr>
      <vt:lpstr>PowerPoint Presentation</vt:lpstr>
      <vt:lpstr>What is R Studio Cloud</vt:lpstr>
      <vt:lpstr>PowerPoint Presentation</vt:lpstr>
      <vt:lpstr>R File Types</vt:lpstr>
      <vt:lpstr>PowerPoint Presentation</vt:lpstr>
      <vt:lpstr>R Studio Cheat sheets: https://www.rstudio.com/resources/cheatsheets/ </vt:lpstr>
      <vt:lpstr>Let’s get started!</vt:lpstr>
      <vt:lpstr>PowerPoint Presentation</vt:lpstr>
      <vt:lpstr>PowerPoint Presentation</vt:lpstr>
      <vt:lpstr>R is like a calculator</vt:lpstr>
      <vt:lpstr>PowerPoint Presentation</vt:lpstr>
      <vt:lpstr>Make a Vector</vt:lpstr>
      <vt:lpstr>PowerPoint Presentation</vt:lpstr>
      <vt:lpstr>Typing ? </vt:lpstr>
      <vt:lpstr>Create an object </vt:lpstr>
      <vt:lpstr>PowerPoint Presentation</vt:lpstr>
      <vt:lpstr>Make more vectors</vt:lpstr>
      <vt:lpstr>PowerPoint Presentation</vt:lpstr>
      <vt:lpstr>Perform Vector Calculations</vt:lpstr>
      <vt:lpstr>PowerPoint Presentation</vt:lpstr>
      <vt:lpstr>Combine Vectors </vt:lpstr>
      <vt:lpstr>PowerPoint Presentation</vt:lpstr>
      <vt:lpstr>Let's Make a Data Table!</vt:lpstr>
      <vt:lpstr>Column and Row Names</vt:lpstr>
      <vt:lpstr>PowerPoint Presentation</vt:lpstr>
      <vt:lpstr>Save your amazing work!</vt:lpstr>
      <vt:lpstr>PowerPoint Presentation</vt:lpstr>
      <vt:lpstr>Activity 1: Basic_Commands.Rmd</vt:lpstr>
      <vt:lpstr>Questions?</vt:lpstr>
      <vt:lpstr>Packages and Built-in Datasets</vt:lpstr>
      <vt:lpstr>What is a package</vt:lpstr>
      <vt:lpstr>Survival Package</vt:lpstr>
      <vt:lpstr>PowerPoint Presentation</vt:lpstr>
      <vt:lpstr>Activity 2:  Packages and Built-in Datasets</vt:lpstr>
      <vt:lpstr>Data Manipulation</vt:lpstr>
      <vt:lpstr>Tidyverse</vt:lpstr>
      <vt:lpstr>PowerPoint Presentation</vt:lpstr>
      <vt:lpstr>PowerPoint Presentation</vt:lpstr>
      <vt:lpstr>dplyr: Transform your data</vt:lpstr>
      <vt:lpstr>Pipes!</vt:lpstr>
      <vt:lpstr>PowerPoint Presentation</vt:lpstr>
      <vt:lpstr>Activity 3:  Data Manipulation</vt:lpstr>
      <vt:lpstr>Questions?</vt:lpstr>
      <vt:lpstr>Data Import and Export</vt:lpstr>
      <vt:lpstr>Save a table as a file</vt:lpstr>
      <vt:lpstr>Read Data From Website</vt:lpstr>
      <vt:lpstr>Activity 4:  Data Import and Export</vt:lpstr>
      <vt:lpstr>Visualizations for Today</vt:lpstr>
      <vt:lpstr>ggplot2: Visualize your data </vt:lpstr>
      <vt:lpstr>ggplot2: Visualize your data </vt:lpstr>
      <vt:lpstr>Aesthetic mapping options  </vt:lpstr>
      <vt:lpstr>ggplot2:Faceting</vt:lpstr>
      <vt:lpstr>tidr:gather</vt:lpstr>
      <vt:lpstr>Saving your beautiful graph!</vt:lpstr>
      <vt:lpstr>Questions on Basic Visualizations</vt:lpstr>
      <vt:lpstr>Activity 5: Data Visualization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R</dc:title>
  <dc:creator>Danny Lumian</dc:creator>
  <cp:lastModifiedBy>Danny Lumian</cp:lastModifiedBy>
  <cp:revision>41</cp:revision>
  <dcterms:created xsi:type="dcterms:W3CDTF">2022-08-24T14:58:18Z</dcterms:created>
  <dcterms:modified xsi:type="dcterms:W3CDTF">2022-08-31T17:19:11Z</dcterms:modified>
</cp:coreProperties>
</file>